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858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856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624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467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410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428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168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323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117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148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501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39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980728"/>
            <a:ext cx="7704856" cy="3456384"/>
          </a:xfrm>
        </p:spPr>
        <p:txBody>
          <a:bodyPr>
            <a:normAutofit/>
          </a:bodyPr>
          <a:lstStyle/>
          <a:p>
            <a:pPr marL="0" lvl="0" indent="0" algn="ctr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ru-RU" sz="4800" dirty="0">
                <a:solidFill>
                  <a:srgbClr val="0033CC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Создание </a:t>
            </a:r>
            <a:r>
              <a:rPr lang="ru-RU" sz="4800" dirty="0" smtClean="0">
                <a:solidFill>
                  <a:srgbClr val="0033CC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бизнес-инкубатора</a:t>
            </a:r>
            <a:br>
              <a:rPr lang="ru-RU" sz="4800" dirty="0" smtClean="0">
                <a:solidFill>
                  <a:srgbClr val="0033CC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</a:br>
            <a:r>
              <a:rPr lang="ru-RU" sz="4800" dirty="0" smtClean="0">
                <a:solidFill>
                  <a:srgbClr val="0033CC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rgbClr val="0033CC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</a:br>
            <a:r>
              <a:rPr lang="ru-RU" sz="2700" dirty="0" smtClean="0">
                <a:solidFill>
                  <a:srgbClr val="0033CC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(на базе </a:t>
            </a:r>
            <a:r>
              <a:rPr lang="ru-RU" sz="2700" dirty="0" err="1" smtClean="0">
                <a:solidFill>
                  <a:srgbClr val="0033CC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ЦВУВР«Арман</a:t>
            </a:r>
            <a:r>
              <a:rPr lang="ru-RU" sz="2700" dirty="0" smtClean="0">
                <a:solidFill>
                  <a:srgbClr val="0033CC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»)</a:t>
            </a:r>
            <a:r>
              <a:rPr lang="ru-RU" sz="3000" dirty="0">
                <a:solidFill>
                  <a:srgbClr val="0033CC"/>
                </a:solidFill>
                <a:effectLst/>
                <a:latin typeface="Tahoma" pitchFamily="34" charset="0"/>
                <a:ea typeface="MS PGothic" pitchFamily="34" charset="-128"/>
                <a:cs typeface="+mn-cs"/>
              </a:rPr>
              <a:t/>
            </a:r>
            <a:br>
              <a:rPr lang="ru-RU" sz="3000" dirty="0">
                <a:solidFill>
                  <a:srgbClr val="0033CC"/>
                </a:solidFill>
                <a:effectLst/>
                <a:latin typeface="Tahoma" pitchFamily="34" charset="0"/>
                <a:ea typeface="MS PGothic" pitchFamily="34" charset="-128"/>
                <a:cs typeface="+mn-cs"/>
              </a:rPr>
            </a:br>
            <a:endParaRPr lang="ru-RU" dirty="0">
              <a:solidFill>
                <a:srgbClr val="0033CC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3212976"/>
            <a:ext cx="7772400" cy="2322487"/>
          </a:xfrm>
        </p:spPr>
        <p:txBody>
          <a:bodyPr>
            <a:normAutofit fontScale="92500" lnSpcReduction="10000"/>
          </a:bodyPr>
          <a:lstStyle/>
          <a:p>
            <a:pPr algn="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Савкина О.В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едагог дополнительного 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образования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84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014513" cy="5904656"/>
          </a:xfrm>
        </p:spPr>
        <p:txBody>
          <a:bodyPr>
            <a:noAutofit/>
          </a:bodyPr>
          <a:lstStyle/>
          <a:p>
            <a:pPr lvl="0" algn="ctr">
              <a:spcBef>
                <a:spcPts val="0"/>
              </a:spcBef>
            </a:pPr>
            <a:r>
              <a:rPr lang="ru-RU" sz="2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</a:br>
            <a:r>
              <a:rPr lang="ru-RU" sz="24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АКТУАЛЬНОСТЬ ПРОЕКТА</a:t>
            </a:r>
            <a:br>
              <a:rPr lang="ru-RU" sz="24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</a:br>
            <a:r>
              <a:rPr lang="ru-RU" sz="2400" dirty="0">
                <a:latin typeface="Times New Roman"/>
                <a:ea typeface="Calibri"/>
              </a:rPr>
              <a:t>создание бизнес-инкубатора на базе ЦВУВР </a:t>
            </a:r>
            <a:br>
              <a:rPr lang="ru-RU" sz="2400" dirty="0">
                <a:latin typeface="Times New Roman"/>
                <a:ea typeface="Calibri"/>
              </a:rPr>
            </a:br>
            <a:r>
              <a:rPr lang="ru-RU" sz="2400" dirty="0">
                <a:latin typeface="Times New Roman"/>
                <a:ea typeface="Calibri"/>
              </a:rPr>
              <a:t>«</a:t>
            </a:r>
            <a:r>
              <a:rPr lang="ru-RU" sz="2400" dirty="0" err="1">
                <a:latin typeface="Times New Roman"/>
                <a:ea typeface="Calibri"/>
              </a:rPr>
              <a:t>Арман</a:t>
            </a:r>
            <a:r>
              <a:rPr lang="ru-RU" sz="2400" dirty="0">
                <a:latin typeface="Times New Roman"/>
                <a:ea typeface="Calibri"/>
              </a:rPr>
              <a:t>» позволит </a:t>
            </a:r>
            <a:r>
              <a:rPr lang="ru-RU" sz="2400" dirty="0" smtClean="0">
                <a:latin typeface="Times New Roman"/>
                <a:ea typeface="Calibri"/>
              </a:rPr>
              <a:t>организовать инновационное обучение через </a:t>
            </a:r>
            <a:r>
              <a:rPr lang="ru-RU" sz="2400" dirty="0">
                <a:latin typeface="Times New Roman"/>
                <a:ea typeface="Calibri"/>
              </a:rPr>
              <a:t>предпринимательство, </a:t>
            </a:r>
            <a:r>
              <a:rPr lang="ru-RU" sz="2400" dirty="0" smtClean="0">
                <a:latin typeface="Times New Roman"/>
                <a:ea typeface="Calibri"/>
              </a:rPr>
              <a:t>позволяющее </a:t>
            </a:r>
            <a:r>
              <a:rPr lang="ru-RU" sz="2400" dirty="0">
                <a:latin typeface="Times New Roman"/>
                <a:ea typeface="Calibri"/>
              </a:rPr>
              <a:t>формировать у воспитанников социально-экономические компетенции, предпринимательский подход к решению различных жизненных проблем, опыт работы над реальным предпринимательским проектом по созданию востребованного рынком товара.</a:t>
            </a:r>
            <a:r>
              <a:rPr lang="ru-RU" sz="2200" dirty="0" smtClean="0">
                <a:solidFill>
                  <a:srgbClr val="000000"/>
                </a:solidFill>
                <a:effectLst/>
                <a:latin typeface="Arial" pitchFamily="34" charset="0"/>
                <a:ea typeface="MS PGothic" pitchFamily="34" charset="-128"/>
                <a:cs typeface="Arial" pitchFamily="34" charset="0"/>
              </a:rPr>
              <a:t/>
            </a:r>
            <a:br>
              <a:rPr lang="ru-RU" sz="2200" dirty="0" smtClean="0">
                <a:solidFill>
                  <a:srgbClr val="000000"/>
                </a:solidFill>
                <a:effectLst/>
                <a:latin typeface="Arial" pitchFamily="34" charset="0"/>
                <a:ea typeface="MS PGothic" pitchFamily="34" charset="-128"/>
                <a:cs typeface="Arial" pitchFamily="34" charset="0"/>
              </a:rPr>
            </a:b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33967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692696"/>
            <a:ext cx="8208912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ЦЕЛЬ И ЗАДАЧИ ПРОЕКТА.</a:t>
            </a:r>
          </a:p>
          <a:p>
            <a:pPr algn="just"/>
            <a:endParaRPr lang="ru-RU" sz="2800" b="1" dirty="0">
              <a:solidFill>
                <a:srgbClr val="D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MS PGothic" pitchFamily="34" charset="-128"/>
              <a:cs typeface="Times New Roman" pitchFamily="18" charset="0"/>
            </a:endParaRPr>
          </a:p>
          <a:p>
            <a:pPr algn="ctr"/>
            <a:r>
              <a:rPr lang="ru-RU" sz="2800" b="1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MS PGothic" pitchFamily="34" charset="-128"/>
                <a:cs typeface="+mj-cs"/>
              </a:rPr>
              <a:t/>
            </a:r>
            <a:br>
              <a:rPr lang="ru-RU" sz="2800" b="1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MS PGothic" pitchFamily="34" charset="-128"/>
                <a:cs typeface="+mj-cs"/>
              </a:rPr>
            </a:br>
            <a:r>
              <a:rPr lang="ru-RU" sz="3200" b="1" u="sng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Цель: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создание и обеспечение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деятельности бизнес-инкубатора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на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базе ЦВУВР </a:t>
            </a:r>
          </a:p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«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Арман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», способствующего социально-экономической активности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воспитанников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6532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9552" y="620688"/>
            <a:ext cx="7993062" cy="6335713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</a:br>
            <a:r>
              <a:rPr lang="ru-RU" sz="28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</a:br>
            <a:r>
              <a:rPr lang="ru-RU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</a:br>
            <a:r>
              <a:rPr lang="ru-RU" sz="28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ЦЕЛЬ И ЗАДАЧИ ПРОЕКТА.</a:t>
            </a: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</a:br>
            <a:r>
              <a:rPr lang="ru-RU" sz="2800" b="1" u="sng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Задачи:</a:t>
            </a:r>
            <a:r>
              <a:rPr lang="ru-RU" sz="2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/>
            </a:r>
            <a:br>
              <a:rPr lang="ru-RU" sz="2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1. Организовать деятельность  бизнес-инкубатора, направленную на формирование предпринимательских компетенций у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воспитанников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в результате организации предпринимательской деятельности в бизнес инкубаторе; 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2.Ориентировать воспитанников на создание реального товара, востребованного рынком;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3. Создать систему взаимодействия ЦВУВР «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Арман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» - школа – УЗ -предприятие;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4. Увеличить число педагогов, применяющих в своей работе современные образовательные технологии (ИТ, проектные); 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5. Усовершенствовать МТБ центра современными средствами обучения и лабораторным оборудованием;</a:t>
            </a:r>
            <a:r>
              <a:rPr lang="ru-RU" sz="22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/>
            </a:r>
            <a:br>
              <a:rPr lang="ru-RU" sz="22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</a:br>
            <a:r>
              <a:rPr lang="ru-RU" sz="22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/>
            </a:r>
            <a:br>
              <a:rPr lang="ru-RU" sz="22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</a:br>
            <a:r>
              <a:rPr lang="ru-RU" sz="2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/>
            </a:r>
            <a:br>
              <a:rPr lang="ru-RU" sz="2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</a:br>
            <a:r>
              <a:rPr lang="ru-RU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</a:br>
            <a:r>
              <a:rPr lang="ru-RU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MS PGothic" pitchFamily="34" charset="-128"/>
                <a:cs typeface="+mn-cs"/>
              </a:rPr>
              <a:t/>
            </a:r>
            <a:br>
              <a:rPr lang="ru-RU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MS PGothic" pitchFamily="34" charset="-128"/>
                <a:cs typeface="+mn-cs"/>
              </a:rPr>
            </a:br>
            <a:r>
              <a:rPr lang="ru-RU" sz="1800" b="0" dirty="0" smtClean="0">
                <a:solidFill>
                  <a:srgbClr val="BFBFBF"/>
                </a:solidFill>
                <a:effectLst/>
                <a:latin typeface="Tahoma" pitchFamily="34" charset="0"/>
                <a:ea typeface="MS PGothic" pitchFamily="34" charset="-128"/>
                <a:cs typeface="+mn-cs"/>
              </a:rPr>
              <a:t/>
            </a:r>
            <a:br>
              <a:rPr lang="ru-RU" sz="1800" b="0" dirty="0" smtClean="0">
                <a:solidFill>
                  <a:srgbClr val="BFBFBF"/>
                </a:solidFill>
                <a:effectLst/>
                <a:latin typeface="Tahoma" pitchFamily="34" charset="0"/>
                <a:ea typeface="MS PGothic" pitchFamily="34" charset="-128"/>
                <a:cs typeface="+mn-cs"/>
              </a:rPr>
            </a:br>
            <a:r>
              <a:rPr lang="ru-RU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MS PGothic" pitchFamily="34" charset="-128"/>
                <a:cs typeface="+mn-cs"/>
              </a:rPr>
              <a:t/>
            </a:r>
            <a:br>
              <a:rPr lang="ru-RU" sz="2800" dirty="0" smtClean="0">
                <a:solidFill>
                  <a:srgbClr val="D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MS PGothic" pitchFamily="34" charset="-128"/>
                <a:cs typeface="+mn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674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8710" y="764704"/>
            <a:ext cx="79208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3200" b="1" i="1" kern="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Б</a:t>
            </a:r>
            <a:r>
              <a:rPr lang="ru-RU" sz="3200" b="1" i="1" kern="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изнес-инкубатор</a:t>
            </a:r>
            <a:r>
              <a:rPr lang="ru-RU" sz="3200" b="1" kern="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lang="ru-RU" sz="3200" kern="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-  </a:t>
            </a:r>
            <a:endParaRPr lang="ru-RU" sz="3200" kern="0" dirty="0" smtClean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MS PGothic" pitchFamily="34" charset="-128"/>
              <a:cs typeface="Times New Roman" pitchFamily="18" charset="0"/>
            </a:endParaRPr>
          </a:p>
          <a:p>
            <a:pPr lvl="0"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32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это </a:t>
            </a:r>
            <a:r>
              <a:rPr lang="ru-RU" sz="3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структурное </a:t>
            </a:r>
            <a:r>
              <a:rPr lang="ru-RU" sz="32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подразделение центра, </a:t>
            </a:r>
            <a:r>
              <a:rPr lang="ru-RU" sz="3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которое специализируется на создании благоприятных условий для ведения </a:t>
            </a:r>
            <a:r>
              <a:rPr lang="ru-RU" sz="32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</a:t>
            </a:r>
            <a:r>
              <a:rPr lang="ru-RU" sz="3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эффективной проектной деятельности </a:t>
            </a:r>
            <a:r>
              <a:rPr lang="ru-RU" sz="32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воспитанников </a:t>
            </a:r>
            <a:r>
              <a:rPr lang="ru-RU" sz="32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совместно с педагогами и социальными </a:t>
            </a:r>
            <a:r>
              <a:rPr lang="ru-RU" sz="32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партнерами.</a:t>
            </a:r>
            <a:endParaRPr lang="ru-RU" sz="32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MS PGothic" pitchFamily="34" charset="-128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30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0"/>
            <a:ext cx="8555001" cy="7340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lnSpc>
                <a:spcPct val="150000"/>
              </a:lnSpc>
            </a:pPr>
            <a:r>
              <a:rPr lang="ru-RU" sz="2000" b="1" dirty="0">
                <a:solidFill>
                  <a:srgbClr val="0033CC"/>
                </a:solidFill>
                <a:latin typeface="Times New Roman"/>
              </a:rPr>
              <a:t>Весь период проекта «Создание </a:t>
            </a:r>
            <a:r>
              <a:rPr lang="ru-RU" sz="2000" b="1" dirty="0" smtClean="0">
                <a:solidFill>
                  <a:srgbClr val="0033CC"/>
                </a:solidFill>
                <a:latin typeface="Times New Roman"/>
              </a:rPr>
              <a:t>бизнес </a:t>
            </a:r>
            <a:r>
              <a:rPr lang="ru-RU" sz="2000" b="1" dirty="0">
                <a:solidFill>
                  <a:srgbClr val="0033CC"/>
                </a:solidFill>
                <a:latin typeface="Times New Roman"/>
              </a:rPr>
              <a:t>–инкубатора» делится на три этапа: подготовительный, основной, </a:t>
            </a:r>
            <a:r>
              <a:rPr lang="ru-RU" sz="2000" b="1" dirty="0" smtClean="0">
                <a:solidFill>
                  <a:srgbClr val="0033CC"/>
                </a:solidFill>
                <a:latin typeface="Times New Roman"/>
              </a:rPr>
              <a:t>аналитический.</a:t>
            </a:r>
          </a:p>
          <a:p>
            <a:pPr indent="449580" algn="just">
              <a:lnSpc>
                <a:spcPct val="150000"/>
              </a:lnSpc>
            </a:pPr>
            <a:r>
              <a:rPr lang="ru-RU" sz="2000" b="1" dirty="0" smtClean="0">
                <a:latin typeface="Times New Roman"/>
              </a:rPr>
              <a:t>1.Цель </a:t>
            </a:r>
            <a:r>
              <a:rPr lang="ru-RU" sz="2000" b="1" dirty="0">
                <a:latin typeface="Times New Roman"/>
              </a:rPr>
              <a:t>подготовительного этапа : обеспечение готовности  коллектива центра к работе бизнес- инкубатора.</a:t>
            </a:r>
            <a:endParaRPr lang="ru-RU" sz="2000" b="1" dirty="0"/>
          </a:p>
          <a:p>
            <a:pPr lvl="0" algn="just">
              <a:lnSpc>
                <a:spcPct val="150000"/>
              </a:lnSpc>
            </a:pPr>
            <a:r>
              <a:rPr lang="ru-RU" dirty="0" smtClean="0">
                <a:latin typeface="Times New Roman"/>
              </a:rPr>
              <a:t>1.Создание </a:t>
            </a:r>
            <a:r>
              <a:rPr lang="ru-RU" dirty="0">
                <a:latin typeface="Times New Roman"/>
              </a:rPr>
              <a:t>инициативной (рабочей) группы из числа педагогов</a:t>
            </a:r>
            <a:r>
              <a:rPr lang="ru-RU" dirty="0" smtClean="0">
                <a:latin typeface="Times New Roman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ru-RU" dirty="0" smtClean="0">
                <a:latin typeface="Times New Roman"/>
              </a:rPr>
              <a:t>2.Разработка </a:t>
            </a:r>
            <a:r>
              <a:rPr lang="ru-RU" dirty="0">
                <a:latin typeface="Times New Roman"/>
              </a:rPr>
              <a:t>нормативно- правовой базы </a:t>
            </a:r>
            <a:r>
              <a:rPr lang="ru-RU" dirty="0" smtClean="0">
                <a:latin typeface="Times New Roman"/>
              </a:rPr>
              <a:t>деятельности, положение о работе, плана работы </a:t>
            </a:r>
            <a:r>
              <a:rPr lang="ru-RU" dirty="0">
                <a:latin typeface="Times New Roman"/>
              </a:rPr>
              <a:t>бизнес-инкубатора</a:t>
            </a:r>
            <a:r>
              <a:rPr lang="ru-RU" dirty="0" smtClean="0">
                <a:latin typeface="Times New Roman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ru-RU" dirty="0" smtClean="0">
                <a:latin typeface="Times New Roman"/>
                <a:ea typeface="Times New Roman"/>
              </a:rPr>
              <a:t>3.Разработка программы обучения </a:t>
            </a:r>
            <a:r>
              <a:rPr lang="ru-RU" dirty="0">
                <a:latin typeface="Times New Roman"/>
                <a:ea typeface="Times New Roman"/>
              </a:rPr>
              <a:t>для воспитанников </a:t>
            </a:r>
            <a:r>
              <a:rPr lang="ru-RU" dirty="0" smtClean="0">
                <a:latin typeface="Times New Roman"/>
                <a:ea typeface="Times New Roman"/>
              </a:rPr>
              <a:t>в бизнес-инкубаторе</a:t>
            </a:r>
            <a:r>
              <a:rPr lang="ru-RU" dirty="0">
                <a:latin typeface="Times New Roman"/>
                <a:ea typeface="Times New Roman"/>
              </a:rPr>
              <a:t>.</a:t>
            </a:r>
            <a:endParaRPr lang="ru-RU" dirty="0"/>
          </a:p>
          <a:p>
            <a:pPr lvl="0" algn="just">
              <a:lnSpc>
                <a:spcPct val="150000"/>
              </a:lnSpc>
            </a:pPr>
            <a:r>
              <a:rPr lang="ru-RU" dirty="0" smtClean="0">
                <a:latin typeface="Times New Roman"/>
              </a:rPr>
              <a:t>4.Подготовительные </a:t>
            </a:r>
            <a:r>
              <a:rPr lang="ru-RU" dirty="0">
                <a:latin typeface="Times New Roman"/>
              </a:rPr>
              <a:t>мероприятия по оснащению офиса бизнес-инкубатора – определение помещения, оборудование его мебелью, закупка  необходимого оборудования</a:t>
            </a:r>
            <a:r>
              <a:rPr lang="ru-RU" dirty="0" smtClean="0">
                <a:latin typeface="Times New Roman"/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ru-RU" dirty="0" smtClean="0">
                <a:latin typeface="Times New Roman"/>
              </a:rPr>
              <a:t>5.Диагностика </a:t>
            </a:r>
            <a:r>
              <a:rPr lang="ru-RU" dirty="0">
                <a:latin typeface="Times New Roman"/>
              </a:rPr>
              <a:t>применения педагогами центра   технологии организации  проектной деятельности </a:t>
            </a:r>
            <a:r>
              <a:rPr lang="ru-RU" dirty="0" smtClean="0">
                <a:latin typeface="Times New Roman"/>
              </a:rPr>
              <a:t>учащихся</a:t>
            </a:r>
            <a:r>
              <a:rPr lang="ru-RU" dirty="0">
                <a:latin typeface="Times New Roman"/>
              </a:rPr>
              <a:t> </a:t>
            </a:r>
            <a:r>
              <a:rPr lang="ru-RU" dirty="0" smtClean="0">
                <a:latin typeface="Times New Roman"/>
              </a:rPr>
              <a:t>и информационных технологий.</a:t>
            </a:r>
          </a:p>
          <a:p>
            <a:pPr lvl="0" algn="just">
              <a:lnSpc>
                <a:spcPct val="150000"/>
              </a:lnSpc>
            </a:pPr>
            <a:r>
              <a:rPr lang="ru-RU" dirty="0" smtClean="0">
                <a:latin typeface="Times New Roman"/>
              </a:rPr>
              <a:t>6.Анкетирование </a:t>
            </a:r>
            <a:r>
              <a:rPr lang="ru-RU" dirty="0">
                <a:latin typeface="Times New Roman"/>
              </a:rPr>
              <a:t>воспитанников с целью выявления их интересов.</a:t>
            </a:r>
            <a:endParaRPr lang="ru-RU" dirty="0"/>
          </a:p>
          <a:p>
            <a:pPr lvl="0" algn="just">
              <a:lnSpc>
                <a:spcPct val="150000"/>
              </a:lnSpc>
            </a:pPr>
            <a:r>
              <a:rPr lang="ru-RU" dirty="0" smtClean="0">
                <a:latin typeface="Times New Roman"/>
              </a:rPr>
              <a:t>7.Заключение </a:t>
            </a:r>
            <a:r>
              <a:rPr lang="ru-RU" dirty="0">
                <a:latin typeface="Times New Roman"/>
              </a:rPr>
              <a:t>договоров  о сотрудничестве социальных партнеров в рамках проекта.</a:t>
            </a:r>
            <a:endParaRPr lang="ru-RU" dirty="0"/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endParaRPr lang="ru-RU" sz="1600" dirty="0"/>
          </a:p>
          <a:p>
            <a:pPr indent="449580" algn="ctr">
              <a:lnSpc>
                <a:spcPct val="150000"/>
              </a:lnSpc>
            </a:pPr>
            <a:endParaRPr lang="ru-RU" sz="20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8165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640960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50000"/>
              </a:lnSpc>
            </a:pPr>
            <a:r>
              <a:rPr lang="ru-RU" sz="2000" b="1" dirty="0" smtClean="0">
                <a:latin typeface="Times New Roman"/>
              </a:rPr>
              <a:t>2. Цель основного этапа: обеспечение практической деятельности бизнес – инкубатора</a:t>
            </a:r>
            <a:r>
              <a:rPr lang="ru-RU" sz="2000" dirty="0" smtClean="0">
                <a:latin typeface="Times New Roman"/>
              </a:rPr>
              <a:t>.</a:t>
            </a:r>
            <a:endParaRPr lang="ru-RU" sz="2000" dirty="0" smtClean="0"/>
          </a:p>
          <a:p>
            <a:pPr marL="457200" algn="just">
              <a:lnSpc>
                <a:spcPct val="150000"/>
              </a:lnSpc>
            </a:pPr>
            <a:r>
              <a:rPr lang="ru-RU" dirty="0" smtClean="0">
                <a:latin typeface="Times New Roman"/>
              </a:rPr>
              <a:t>- Вовлечение воспитанников в проектную деятельность;</a:t>
            </a:r>
            <a:endParaRPr lang="ru-RU" dirty="0" smtClean="0"/>
          </a:p>
          <a:p>
            <a:pPr marL="457200" algn="just">
              <a:lnSpc>
                <a:spcPct val="150000"/>
              </a:lnSpc>
            </a:pPr>
            <a:r>
              <a:rPr lang="ru-RU" dirty="0" smtClean="0">
                <a:latin typeface="Times New Roman"/>
              </a:rPr>
              <a:t>- Работа по профессиональному самоопределению воспитанников;</a:t>
            </a:r>
            <a:endParaRPr lang="ru-RU" dirty="0" smtClean="0"/>
          </a:p>
          <a:p>
            <a:pPr marL="457200" algn="just">
              <a:lnSpc>
                <a:spcPct val="150000"/>
              </a:lnSpc>
            </a:pPr>
            <a:r>
              <a:rPr lang="ru-RU" dirty="0" smtClean="0">
                <a:latin typeface="Times New Roman"/>
              </a:rPr>
              <a:t>-Внедрение </a:t>
            </a:r>
            <a:r>
              <a:rPr lang="ru-RU" dirty="0">
                <a:latin typeface="Times New Roman"/>
              </a:rPr>
              <a:t>в практику  педагогов центра технологии проектного </a:t>
            </a:r>
            <a:r>
              <a:rPr lang="ru-RU" dirty="0" smtClean="0">
                <a:latin typeface="Times New Roman"/>
              </a:rPr>
              <a:t>обучения;</a:t>
            </a:r>
          </a:p>
          <a:p>
            <a:pPr marL="457200" algn="just">
              <a:lnSpc>
                <a:spcPct val="150000"/>
              </a:lnSpc>
            </a:pPr>
            <a:r>
              <a:rPr lang="ru-RU" dirty="0" smtClean="0">
                <a:latin typeface="Times New Roman"/>
              </a:rPr>
              <a:t>- Материально –техническое обеспечение проекта</a:t>
            </a:r>
            <a:r>
              <a:rPr lang="ru-RU" b="1" i="1" dirty="0" smtClean="0">
                <a:latin typeface="Times New Roman"/>
              </a:rPr>
              <a:t>.</a:t>
            </a:r>
          </a:p>
          <a:p>
            <a:pPr marL="457200" algn="just"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3. Аналитический этап.</a:t>
            </a:r>
          </a:p>
          <a:p>
            <a:pPr marL="457200" algn="just"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этом этапе будут обобщены результаты деятельности бизнес-инкубатора центра и  представлены результаты педагогическому и  родительскому  сообществу центра.</a:t>
            </a:r>
          </a:p>
          <a:p>
            <a:pPr marL="457200" algn="just">
              <a:lnSpc>
                <a:spcPct val="150000"/>
              </a:lnSpc>
            </a:pPr>
            <a:endParaRPr lang="ru-RU" sz="2000" dirty="0" smtClean="0"/>
          </a:p>
          <a:p>
            <a:pPr marL="457200" algn="just">
              <a:lnSpc>
                <a:spcPct val="150000"/>
              </a:lnSpc>
            </a:pP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4625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1" y="620688"/>
            <a:ext cx="806489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50000"/>
              </a:lnSpc>
            </a:pPr>
            <a:r>
              <a:rPr lang="ru-RU" sz="2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Ожидаемые </a:t>
            </a:r>
            <a:r>
              <a:rPr lang="ru-RU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результаты</a:t>
            </a:r>
            <a:r>
              <a:rPr lang="ru-RU" sz="24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lvl="0" indent="-342900" algn="just">
              <a:buFont typeface="Times New Roman"/>
              <a:buChar char="-"/>
              <a:tabLst>
                <a:tab pos="457200" algn="l"/>
              </a:tabLst>
            </a:pPr>
            <a:r>
              <a:rPr lang="ru-RU" sz="2400" dirty="0">
                <a:latin typeface="Times New Roman"/>
              </a:rPr>
              <a:t>развитие </a:t>
            </a:r>
            <a:r>
              <a:rPr lang="ru-RU" sz="2400" dirty="0" err="1">
                <a:latin typeface="Times New Roman"/>
              </a:rPr>
              <a:t>компетентностной</a:t>
            </a:r>
            <a:r>
              <a:rPr lang="ru-RU" sz="2400" dirty="0">
                <a:latin typeface="Times New Roman"/>
              </a:rPr>
              <a:t> мобильности учащихся в </a:t>
            </a:r>
            <a:r>
              <a:rPr lang="ru-RU" sz="2400" dirty="0" smtClean="0">
                <a:latin typeface="Times New Roman"/>
              </a:rPr>
              <a:t>рамках</a:t>
            </a:r>
            <a:r>
              <a:rPr lang="ru-RU" sz="2400" dirty="0" smtClean="0"/>
              <a:t> </a:t>
            </a:r>
            <a:r>
              <a:rPr lang="ru-RU" sz="2400" dirty="0" smtClean="0">
                <a:latin typeface="Times New Roman"/>
              </a:rPr>
              <a:t>начальной </a:t>
            </a:r>
            <a:r>
              <a:rPr lang="ru-RU" sz="2400" dirty="0">
                <a:latin typeface="Times New Roman"/>
              </a:rPr>
              <a:t>предпринимательской деятельности- увеличение </a:t>
            </a:r>
            <a:r>
              <a:rPr lang="ru-RU" sz="2400" dirty="0" smtClean="0">
                <a:latin typeface="Times New Roman"/>
              </a:rPr>
              <a:t>числа </a:t>
            </a:r>
            <a:r>
              <a:rPr lang="ru-RU" sz="2400" dirty="0">
                <a:latin typeface="Times New Roman"/>
              </a:rPr>
              <a:t>воспитанников, участвующих в проектной деятельности ; </a:t>
            </a:r>
            <a:endParaRPr lang="ru-RU" sz="2400" dirty="0" smtClean="0"/>
          </a:p>
          <a:p>
            <a:pPr marL="342900" lvl="0" indent="-342900" algn="just">
              <a:buFont typeface="Times New Roman"/>
              <a:buChar char="-"/>
              <a:tabLst>
                <a:tab pos="457200" algn="l"/>
              </a:tabLst>
            </a:pPr>
            <a:r>
              <a:rPr lang="ru-RU" sz="2400" dirty="0" smtClean="0">
                <a:latin typeface="Times New Roman"/>
              </a:rPr>
              <a:t>развитие </a:t>
            </a:r>
            <a:r>
              <a:rPr lang="ru-RU" sz="2400" dirty="0">
                <a:latin typeface="Times New Roman"/>
              </a:rPr>
              <a:t>инновационного и проектного мышления -увеличение      числа социальных  и технических проектов, разработанных </a:t>
            </a:r>
            <a:r>
              <a:rPr lang="ru-RU" sz="2400" dirty="0" smtClean="0">
                <a:latin typeface="Times New Roman"/>
              </a:rPr>
              <a:t>воспитанниками;</a:t>
            </a:r>
            <a:endParaRPr lang="ru-RU" sz="2400" dirty="0"/>
          </a:p>
          <a:p>
            <a:pPr marL="342900" lvl="0" indent="-342900" algn="just">
              <a:buFont typeface="Times New Roman"/>
              <a:buChar char="-"/>
              <a:tabLst>
                <a:tab pos="457200" algn="l"/>
              </a:tabLst>
            </a:pPr>
            <a:r>
              <a:rPr lang="ru-RU" sz="2400" dirty="0" smtClean="0">
                <a:latin typeface="Times New Roman"/>
              </a:rPr>
              <a:t>увеличение </a:t>
            </a:r>
            <a:r>
              <a:rPr lang="ru-RU" sz="2400" dirty="0">
                <a:latin typeface="Times New Roman"/>
              </a:rPr>
              <a:t>числа педагогов, участвующих в профессиональных конкурсах, научно-экспериментальной деятельности.</a:t>
            </a:r>
            <a:endParaRPr lang="ru-RU" sz="2400" dirty="0"/>
          </a:p>
          <a:p>
            <a:pPr marL="457200" algn="ctr">
              <a:lnSpc>
                <a:spcPct val="150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02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476672"/>
            <a:ext cx="792088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tabLst>
                <a:tab pos="810260" algn="l"/>
              </a:tabLst>
            </a:pPr>
            <a:r>
              <a:rPr lang="ru-RU" sz="2400" b="1" dirty="0">
                <a:solidFill>
                  <a:srgbClr val="0033CC"/>
                </a:solidFill>
                <a:latin typeface="Times New Roman"/>
              </a:rPr>
              <a:t>Риски и мероприятия для их </a:t>
            </a:r>
            <a:r>
              <a:rPr lang="ru-RU" sz="2400" b="1" dirty="0" smtClean="0">
                <a:solidFill>
                  <a:srgbClr val="0033CC"/>
                </a:solidFill>
                <a:latin typeface="Times New Roman"/>
              </a:rPr>
              <a:t>снижения.</a:t>
            </a:r>
            <a:endParaRPr lang="ru-RU" sz="2400" dirty="0">
              <a:solidFill>
                <a:srgbClr val="0033CC"/>
              </a:solidFill>
            </a:endParaRPr>
          </a:p>
          <a:p>
            <a:pPr marL="457200" algn="just">
              <a:tabLst>
                <a:tab pos="810260" algn="l"/>
              </a:tabLst>
            </a:pPr>
            <a:r>
              <a:rPr lang="ru-RU" sz="2000" dirty="0">
                <a:latin typeface="Times New Roman"/>
              </a:rPr>
              <a:t>1.Низкая доля воспитанников, участвующих в социальном и техническом </a:t>
            </a:r>
            <a:r>
              <a:rPr lang="ru-RU" sz="2000" dirty="0" smtClean="0">
                <a:latin typeface="Times New Roman"/>
              </a:rPr>
              <a:t>проектировании. (Проведение </a:t>
            </a:r>
            <a:r>
              <a:rPr lang="ru-RU" sz="2000" dirty="0">
                <a:latin typeface="Times New Roman"/>
              </a:rPr>
              <a:t>мероприятий по мотивированию воспитанников к участию в деятельности бизнес-инкубатора).</a:t>
            </a:r>
            <a:endParaRPr lang="ru-RU" sz="2000" dirty="0"/>
          </a:p>
          <a:p>
            <a:pPr marL="457200" algn="just">
              <a:tabLst>
                <a:tab pos="810260" algn="l"/>
              </a:tabLst>
            </a:pPr>
            <a:r>
              <a:rPr lang="ru-RU" sz="2000" dirty="0">
                <a:latin typeface="Times New Roman"/>
              </a:rPr>
              <a:t>2. Низкая доля воспитанников и их родителей, удовлетворенных деятельностью бизнес-инкубатора. (Вовлечение родителей в совместную деятельность бизнес-инкубатора).</a:t>
            </a:r>
            <a:endParaRPr lang="ru-RU" sz="2000" dirty="0"/>
          </a:p>
          <a:p>
            <a:pPr marL="457200" algn="just">
              <a:tabLst>
                <a:tab pos="810260" algn="l"/>
              </a:tabLst>
            </a:pPr>
            <a:r>
              <a:rPr lang="ru-RU" sz="2000" dirty="0">
                <a:latin typeface="Times New Roman"/>
              </a:rPr>
              <a:t>3. Недостаточное количество социальных партнеров, участвующих в деятельности </a:t>
            </a:r>
            <a:r>
              <a:rPr lang="ru-RU" sz="2000" dirty="0" smtClean="0">
                <a:latin typeface="Times New Roman"/>
              </a:rPr>
              <a:t>бизнес-инкубатора. </a:t>
            </a:r>
            <a:r>
              <a:rPr lang="ru-RU" sz="2000" dirty="0">
                <a:latin typeface="Times New Roman"/>
              </a:rPr>
              <a:t>(Организация и проведение  </a:t>
            </a:r>
            <a:r>
              <a:rPr lang="en-US" sz="2000" dirty="0">
                <a:latin typeface="Times New Roman"/>
              </a:rPr>
              <a:t>PR</a:t>
            </a:r>
            <a:r>
              <a:rPr lang="ru-RU" sz="2000" dirty="0">
                <a:latin typeface="Times New Roman"/>
              </a:rPr>
              <a:t>-компаний  по представлению деятельности бизнес-инкубатора).</a:t>
            </a:r>
            <a:endParaRPr lang="ru-RU" sz="2000" dirty="0"/>
          </a:p>
          <a:p>
            <a:pPr marL="457200" algn="just">
              <a:tabLst>
                <a:tab pos="810260" algn="l"/>
              </a:tabLst>
            </a:pPr>
            <a:r>
              <a:rPr lang="ru-RU" sz="2000" dirty="0">
                <a:latin typeface="Times New Roman"/>
              </a:rPr>
              <a:t>4. Отсутствие финансовых средств для материально-технического оснащения школьного </a:t>
            </a:r>
            <a:r>
              <a:rPr lang="ru-RU" sz="2000" dirty="0" smtClean="0">
                <a:latin typeface="Times New Roman"/>
              </a:rPr>
              <a:t>бизнес-инкубатора. </a:t>
            </a:r>
            <a:r>
              <a:rPr lang="ru-RU" sz="2000" dirty="0">
                <a:latin typeface="Times New Roman"/>
              </a:rPr>
              <a:t>(Привлечение спонсорских и внебюджетных средств).</a:t>
            </a:r>
            <a:endParaRPr lang="ru-RU" sz="2000" dirty="0"/>
          </a:p>
          <a:p>
            <a:pPr marL="457200" algn="just">
              <a:tabLst>
                <a:tab pos="810260" algn="l"/>
              </a:tabLst>
            </a:pPr>
            <a:r>
              <a:rPr lang="ru-RU" sz="2000" dirty="0">
                <a:latin typeface="Times New Roman"/>
              </a:rPr>
              <a:t>5. Недостаточный объем спонсорских  и внебюджетных средств для деятельности бизнес-инкубатора. (Проведение рекламных акций. Подача заявок  в общественные организации).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2507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052736"/>
            <a:ext cx="76328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33CC"/>
                </a:solidFill>
                <a:latin typeface="Times New Roman"/>
                <a:ea typeface="Times New Roman"/>
              </a:rPr>
              <a:t>ЗАКЛЮЧЕНИЕ</a:t>
            </a:r>
            <a:endParaRPr lang="ru-RU" sz="2400" dirty="0" smtClean="0">
              <a:solidFill>
                <a:srgbClr val="0033CC"/>
              </a:solidFill>
              <a:latin typeface="Times New Roman"/>
              <a:ea typeface="Times New Roman"/>
            </a:endParaRPr>
          </a:p>
          <a:p>
            <a:pPr algn="just" fontAlgn="base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latin typeface="Times New Roman"/>
                <a:ea typeface="Times New Roman"/>
              </a:rPr>
              <a:t>Достижение </a:t>
            </a:r>
            <a:r>
              <a:rPr lang="ru-RU" sz="2400" dirty="0">
                <a:latin typeface="Times New Roman"/>
                <a:ea typeface="Times New Roman"/>
              </a:rPr>
              <a:t>целей и задач проекта «Создание </a:t>
            </a:r>
            <a:r>
              <a:rPr lang="ru-RU" sz="2400" dirty="0" smtClean="0">
                <a:latin typeface="Times New Roman"/>
                <a:ea typeface="Times New Roman"/>
              </a:rPr>
              <a:t>бизнес-инкубатора</a:t>
            </a:r>
            <a:r>
              <a:rPr lang="ru-RU" sz="2400" dirty="0">
                <a:latin typeface="Times New Roman"/>
                <a:ea typeface="Times New Roman"/>
              </a:rPr>
              <a:t>» возможно при слаженной, скоординированной работе и активном участии всех участников </a:t>
            </a:r>
            <a:r>
              <a:rPr lang="ru-RU" sz="2400" dirty="0" smtClean="0">
                <a:latin typeface="Times New Roman"/>
                <a:ea typeface="Times New Roman"/>
              </a:rPr>
              <a:t>проекта</a:t>
            </a:r>
            <a:r>
              <a:rPr lang="ru-RU" sz="2400" dirty="0">
                <a:latin typeface="Times New Roman"/>
                <a:ea typeface="Times New Roman"/>
              </a:rPr>
              <a:t> и может  получить дальнейшее развитие: </a:t>
            </a:r>
            <a:r>
              <a:rPr lang="ru-RU" sz="2400" dirty="0" smtClean="0">
                <a:latin typeface="Times New Roman"/>
                <a:ea typeface="Times New Roman"/>
              </a:rPr>
              <a:t>углубляться и расширяться .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1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583</TotalTime>
  <Words>417</Words>
  <Application>Microsoft Office PowerPoint</Application>
  <PresentationFormat>Экран (4:3)</PresentationFormat>
  <Paragraphs>44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Создание  бизнес-инкубатора  (на базе ЦВУВР«Арман») </vt:lpstr>
      <vt:lpstr> АКТУАЛЬНОСТЬ ПРОЕКТА  создание бизнес-инкубатора на базе ЦВУВР  «Арман» позволит организовать инновационное обучение через предпринимательство, позволяющее формировать у воспитанников социально-экономические компетенции, предпринимательский подход к решению различных жизненных проблем, опыт работы над реальным предпринимательским проектом по созданию востребованного рынком товара. </vt:lpstr>
      <vt:lpstr>Презентация PowerPoint</vt:lpstr>
      <vt:lpstr>   ЦЕЛЬ И ЗАДАЧИ ПРОЕКТА. Задачи: 1. Организовать деятельность  бизнес-инкубатора, направленную на формирование предпринимательских компетенций у воспитанников в результате организации предпринимательской деятельности в бизнес инкубаторе;  2.Ориентировать воспитанников на создание реального товара, востребованного рынком; 3. Создать систему взаимодействия ЦВУВР «Арман» - школа – УЗ -предприятие; 4. Увеличить число педагогов, применяющих в своей работе современные образовательные технологии (ИТ, проектные);  5. Усовершенствовать МТБ центра современными средствами обучения и лабораторным оборудованием;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 бизнес-инкубатора </dc:title>
  <dc:creator>Uzer</dc:creator>
  <cp:lastModifiedBy>Uzer</cp:lastModifiedBy>
  <cp:revision>37</cp:revision>
  <dcterms:created xsi:type="dcterms:W3CDTF">2020-11-22T09:28:07Z</dcterms:created>
  <dcterms:modified xsi:type="dcterms:W3CDTF">2020-11-27T11:13:32Z</dcterms:modified>
</cp:coreProperties>
</file>