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59" r:id="rId6"/>
    <p:sldId id="260" r:id="rId7"/>
    <p:sldId id="268" r:id="rId8"/>
    <p:sldId id="261" r:id="rId9"/>
    <p:sldId id="262" r:id="rId10"/>
    <p:sldId id="263" r:id="rId11"/>
    <p:sldId id="264" r:id="rId12"/>
    <p:sldId id="265" r:id="rId13"/>
    <p:sldId id="274" r:id="rId14"/>
    <p:sldId id="269" r:id="rId15"/>
    <p:sldId id="266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1224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DE4B-9393-4632-8E2E-0ABD264826DF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8CF63-E0B4-4156-BA63-0472511684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DE4B-9393-4632-8E2E-0ABD264826DF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8CF63-E0B4-4156-BA63-0472511684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DE4B-9393-4632-8E2E-0ABD264826DF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8CF63-E0B4-4156-BA63-0472511684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DE4B-9393-4632-8E2E-0ABD264826DF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8CF63-E0B4-4156-BA63-0472511684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DE4B-9393-4632-8E2E-0ABD264826DF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8CF63-E0B4-4156-BA63-0472511684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DE4B-9393-4632-8E2E-0ABD264826DF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8CF63-E0B4-4156-BA63-0472511684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DE4B-9393-4632-8E2E-0ABD264826DF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8CF63-E0B4-4156-BA63-0472511684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DE4B-9393-4632-8E2E-0ABD264826DF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8CF63-E0B4-4156-BA63-0472511684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DE4B-9393-4632-8E2E-0ABD264826DF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8CF63-E0B4-4156-BA63-0472511684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DE4B-9393-4632-8E2E-0ABD264826DF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8CF63-E0B4-4156-BA63-0472511684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BDE4B-9393-4632-8E2E-0ABD264826DF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8CF63-E0B4-4156-BA63-0472511684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BDE4B-9393-4632-8E2E-0ABD264826DF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8CF63-E0B4-4156-BA63-04725116845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Admin\Рабочий стол\1 слайд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571744"/>
            <a:ext cx="5768618" cy="354991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00492" y="736337"/>
            <a:ext cx="5236004" cy="1470025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Балалардың</a:t>
            </a:r>
            <a:r>
              <a:rPr lang="ru-RU" b="1" dirty="0"/>
              <a:t> </a:t>
            </a:r>
            <a:r>
              <a:rPr lang="ru-RU" b="1" dirty="0" err="1"/>
              <a:t>қатысуымен</a:t>
            </a:r>
            <a:r>
              <a:rPr lang="ru-RU" b="1" dirty="0"/>
              <a:t> </a:t>
            </a:r>
            <a:r>
              <a:rPr lang="ru-RU" b="1" dirty="0" err="1"/>
              <a:t>болатын</a:t>
            </a:r>
            <a:r>
              <a:rPr lang="ru-RU" b="1" dirty="0"/>
              <a:t> ЖКО </a:t>
            </a:r>
            <a:r>
              <a:rPr lang="ru-RU" b="1" dirty="0" err="1"/>
              <a:t>алдын</a:t>
            </a:r>
            <a:r>
              <a:rPr lang="ru-RU" b="1" dirty="0"/>
              <a:t> </a:t>
            </a:r>
            <a:r>
              <a:rPr lang="ru-RU" b="1" dirty="0" err="1"/>
              <a:t>алу</a:t>
            </a:r>
            <a:r>
              <a:rPr lang="ru-RU" b="1" dirty="0"/>
              <a:t>.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4429132"/>
            <a:ext cx="2857520" cy="1752600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b="1" dirty="0" err="1">
                <a:solidFill>
                  <a:schemeClr val="tx1"/>
                </a:solidFill>
              </a:rPr>
              <a:t>Дайындаған</a:t>
            </a:r>
            <a:r>
              <a:rPr lang="ru-RU" b="1" dirty="0">
                <a:solidFill>
                  <a:schemeClr val="tx1"/>
                </a:solidFill>
              </a:rPr>
              <a:t> Анисимова Г.А.,</a:t>
            </a:r>
          </a:p>
          <a:p>
            <a:pPr algn="l"/>
            <a:r>
              <a:rPr lang="ru-RU" b="1" dirty="0">
                <a:solidFill>
                  <a:schemeClr val="tx1"/>
                </a:solidFill>
              </a:rPr>
              <a:t>«Арман» БЖШО</a:t>
            </a:r>
          </a:p>
          <a:p>
            <a:pPr algn="l"/>
            <a:r>
              <a:rPr lang="ru-RU" b="1" dirty="0" err="1">
                <a:solidFill>
                  <a:schemeClr val="tx1"/>
                </a:solidFill>
              </a:rPr>
              <a:t>психологі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Picture 9" descr="4HTA0CAG8AJLECAUUAQRGCA31NPN1CA0LXG11CAMJ8DP2CA3B5XDOCA5P7GOJCAJ7YZ7PCA0KJKCUCA1QOIY2CAHNP8WDCA1F8EPQCAE6WZUBCA4W88TZCAEKP8ZICA9EDBGUCA695S3TCALLENIHCA6LUSW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85728"/>
            <a:ext cx="3094888" cy="2786082"/>
          </a:xfrm>
          <a:prstGeom prst="roundRect">
            <a:avLst>
              <a:gd name="adj" fmla="val 11111"/>
            </a:avLst>
          </a:prstGeom>
          <a:ln w="190500" cap="rnd">
            <a:solidFill>
              <a:srgbClr val="00206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rgbClr val="C00000"/>
                </a:solidFill>
                <a:latin typeface="Arial" charset="0"/>
              </a:rPr>
              <a:t>Ресми</a:t>
            </a:r>
            <a:r>
              <a:rPr lang="ru-RU" b="1" dirty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Arial" charset="0"/>
              </a:rPr>
              <a:t>мәліметтерге</a:t>
            </a:r>
            <a:r>
              <a:rPr lang="ru-RU" b="1" dirty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Arial" charset="0"/>
              </a:rPr>
              <a:t>сәйкес</a:t>
            </a:r>
            <a:r>
              <a:rPr lang="ru-RU" b="1" dirty="0">
                <a:solidFill>
                  <a:srgbClr val="C00000"/>
                </a:solidFill>
                <a:latin typeface="Arial" charset="0"/>
              </a:rPr>
              <a:t>, </a:t>
            </a:r>
            <a:br>
              <a:rPr lang="ru-RU" b="1" dirty="0">
                <a:solidFill>
                  <a:srgbClr val="002060"/>
                </a:solidFill>
                <a:latin typeface="Arial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1571612"/>
            <a:ext cx="378621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Қазақстанда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күн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сайын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балалардың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қатысуымен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орта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есеппен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8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жол-көлік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оқиғасы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тіркеледі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. </a:t>
            </a:r>
          </a:p>
          <a:p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5" name="Picture 5" descr="8QVM5CA4JFY91CA9FB1LSCAMNZFQNCAPPVBGFCA0PNANUCALKU9E1CA89I4YGCAVZIL3YCAPWEXA2CAYHYKBOCAJIIBFICA9AJ4D1CA1ZB6LACAKB4TIGCA6KSL15CA53Q5IWCAS1YYKJCAI5OJSYCA4642E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1500174"/>
            <a:ext cx="4821239" cy="46676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Arial Black" pitchFamily="34" charset="0"/>
              </a:rPr>
              <a:t>Анализ детского дорожно-транспортного травматизма. </a:t>
            </a:r>
            <a:br>
              <a:rPr lang="ru-RU" dirty="0">
                <a:solidFill>
                  <a:srgbClr val="002060"/>
                </a:solidFill>
                <a:latin typeface="Arial Black" pitchFamily="34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286380" y="1214422"/>
            <a:ext cx="364330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Жертвами дорожных трагедий по собственной вине становятся дети школьного возраста,</a:t>
            </a:r>
            <a:r>
              <a:rPr lang="ru-RU" sz="32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половина из них - </a:t>
            </a:r>
            <a:r>
              <a:rPr lang="ru-RU" sz="3200" b="1" dirty="0">
                <a:solidFill>
                  <a:srgbClr val="FF0000"/>
                </a:solidFill>
                <a:latin typeface="Arial" charset="0"/>
              </a:rPr>
              <a:t>это учащиеся начальных классов. </a:t>
            </a:r>
            <a:endParaRPr lang="ru-RU" sz="3200" dirty="0"/>
          </a:p>
          <a:p>
            <a:r>
              <a:rPr lang="ru-RU" sz="3200" b="1" dirty="0">
                <a:solidFill>
                  <a:srgbClr val="000C0C"/>
                </a:solidFill>
                <a:latin typeface="Arial" charset="0"/>
              </a:rPr>
              <a:t> </a:t>
            </a:r>
            <a:endParaRPr lang="ru-RU" sz="3200" dirty="0"/>
          </a:p>
        </p:txBody>
      </p:sp>
      <p:pic>
        <p:nvPicPr>
          <p:cNvPr id="5" name="Picture 10" descr="C:\Users\User\Desktop\ДТП3.jpg"/>
          <p:cNvPicPr>
            <a:picLocks noChangeAspect="1" noChangeArrowheads="1"/>
          </p:cNvPicPr>
          <p:nvPr/>
        </p:nvPicPr>
        <p:blipFill>
          <a:blip r:embed="rId2"/>
          <a:srcRect t="2157" r="26562" b="3564"/>
          <a:stretch>
            <a:fillRect/>
          </a:stretch>
        </p:blipFill>
        <p:spPr bwMode="auto">
          <a:xfrm>
            <a:off x="214282" y="1500174"/>
            <a:ext cx="5011298" cy="4286280"/>
          </a:xfrm>
          <a:prstGeom prst="roundRect">
            <a:avLst>
              <a:gd name="adj" fmla="val 11111"/>
            </a:avLst>
          </a:prstGeom>
          <a:ln w="190500" cap="rnd">
            <a:solidFill>
              <a:srgbClr val="00206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0"/>
            <a:ext cx="4757742" cy="1143000"/>
          </a:xfrm>
        </p:spPr>
        <p:txBody>
          <a:bodyPr>
            <a:normAutofit/>
          </a:bodyPr>
          <a:lstStyle/>
          <a:p>
            <a:r>
              <a:rPr lang="ru-RU" b="1" dirty="0" err="1">
                <a:solidFill>
                  <a:srgbClr val="C00000"/>
                </a:solidFill>
              </a:rPr>
              <a:t>Қауіпсіздік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және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15074" y="1285860"/>
            <a:ext cx="273749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C00000"/>
                </a:solidFill>
              </a:rPr>
              <a:t>ЖҚЕ </a:t>
            </a:r>
            <a:r>
              <a:rPr lang="ru-RU" sz="4400" b="1" dirty="0" err="1">
                <a:solidFill>
                  <a:srgbClr val="C00000"/>
                </a:solidFill>
              </a:rPr>
              <a:t>білімінің</a:t>
            </a:r>
            <a:r>
              <a:rPr lang="ru-RU" sz="4400" b="1" dirty="0">
                <a:solidFill>
                  <a:srgbClr val="C00000"/>
                </a:solidFill>
              </a:rPr>
              <a:t> </a:t>
            </a:r>
            <a:r>
              <a:rPr lang="ru-RU" sz="4400" b="1" dirty="0" err="1">
                <a:solidFill>
                  <a:srgbClr val="C00000"/>
                </a:solidFill>
              </a:rPr>
              <a:t>болмауы</a:t>
            </a:r>
            <a:r>
              <a:rPr lang="ru-RU" sz="4400" b="1" dirty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8194" name="Picture 2" descr="C:\Documents and Settings\Admin\Рабочий стол\БЕСПЕЧНРСТЬ.jpg"/>
          <p:cNvPicPr>
            <a:picLocks noChangeAspect="1" noChangeArrowheads="1"/>
          </p:cNvPicPr>
          <p:nvPr/>
        </p:nvPicPr>
        <p:blipFill>
          <a:blip r:embed="rId2"/>
          <a:srcRect l="22981" t="5889" r="1886" b="21484"/>
          <a:stretch>
            <a:fillRect/>
          </a:stretch>
        </p:blipFill>
        <p:spPr bwMode="auto">
          <a:xfrm>
            <a:off x="214282" y="1000108"/>
            <a:ext cx="6000792" cy="38576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195" name="Picture 3" descr="C:\Documents and Settings\Admin\Рабочий стол\1 дети.jpg"/>
          <p:cNvPicPr>
            <a:picLocks noChangeAspect="1" noChangeArrowheads="1"/>
          </p:cNvPicPr>
          <p:nvPr/>
        </p:nvPicPr>
        <p:blipFill>
          <a:blip r:embed="rId3"/>
          <a:srcRect l="12987" t="17522" r="19480" b="24905"/>
          <a:stretch>
            <a:fillRect/>
          </a:stretch>
        </p:blipFill>
        <p:spPr bwMode="auto">
          <a:xfrm>
            <a:off x="2857488" y="3929066"/>
            <a:ext cx="6044276" cy="26734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OJQPNCA4ACMH5CA5E40NDCAR03FZ3CAXEROJ1CAF4TIUNCABD3WZ1CAUTE3OZCACOD294CAPYQJRBCA7AC3GSCAG3HULDCAKPH09YCAQC8GNDCARUF12VCAE7QV7DCAA6953KCADT9V1WCAE4NWQYCAFLJGC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357563"/>
            <a:ext cx="4385622" cy="32145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4572000" y="285728"/>
            <a:ext cx="4572000" cy="36625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err="1">
                <a:solidFill>
                  <a:srgbClr val="000C0C"/>
                </a:solidFill>
                <a:latin typeface="Arial" charset="0"/>
              </a:rPr>
              <a:t>Балалар</a:t>
            </a:r>
            <a:r>
              <a:rPr lang="ru-RU" sz="2800" b="1" dirty="0">
                <a:solidFill>
                  <a:srgbClr val="000C0C"/>
                </a:solidFill>
                <a:latin typeface="Arial" charset="0"/>
              </a:rPr>
              <a:t> мен </a:t>
            </a:r>
            <a:r>
              <a:rPr lang="ru-RU" sz="2800" b="1" dirty="0" err="1">
                <a:solidFill>
                  <a:srgbClr val="000C0C"/>
                </a:solidFill>
                <a:latin typeface="Arial" charset="0"/>
              </a:rPr>
              <a:t>жасөспірімдер</a:t>
            </a:r>
            <a:r>
              <a:rPr lang="ru-RU" sz="2800" b="1" dirty="0">
                <a:solidFill>
                  <a:srgbClr val="000C0C"/>
                </a:solidFill>
                <a:latin typeface="Arial" charset="0"/>
              </a:rPr>
              <a:t> </a:t>
            </a:r>
            <a:r>
              <a:rPr lang="ru-RU" sz="2800" b="1" dirty="0" err="1">
                <a:solidFill>
                  <a:srgbClr val="000C0C"/>
                </a:solidFill>
                <a:latin typeface="Arial" charset="0"/>
              </a:rPr>
              <a:t>арасындағы</a:t>
            </a:r>
            <a:r>
              <a:rPr lang="ru-RU" sz="2800" b="1" dirty="0">
                <a:solidFill>
                  <a:srgbClr val="000C0C"/>
                </a:solidFill>
                <a:latin typeface="Arial" charset="0"/>
              </a:rPr>
              <a:t> </a:t>
            </a:r>
            <a:r>
              <a:rPr lang="ru-RU" sz="2800" b="1" dirty="0" err="1">
                <a:solidFill>
                  <a:srgbClr val="000C0C"/>
                </a:solidFill>
                <a:latin typeface="Arial" charset="0"/>
              </a:rPr>
              <a:t>жол</a:t>
            </a:r>
            <a:r>
              <a:rPr lang="ru-RU" sz="2800" b="1" dirty="0">
                <a:solidFill>
                  <a:srgbClr val="000C0C"/>
                </a:solidFill>
                <a:latin typeface="Arial" charset="0"/>
              </a:rPr>
              <a:t> - </a:t>
            </a:r>
            <a:r>
              <a:rPr lang="ru-RU" sz="2800" b="1" dirty="0" err="1">
                <a:solidFill>
                  <a:srgbClr val="000C0C"/>
                </a:solidFill>
                <a:latin typeface="Arial" charset="0"/>
              </a:rPr>
              <a:t>көлік</a:t>
            </a:r>
            <a:r>
              <a:rPr lang="ru-RU" sz="2800" b="1" dirty="0">
                <a:solidFill>
                  <a:srgbClr val="000C0C"/>
                </a:solidFill>
                <a:latin typeface="Arial" charset="0"/>
              </a:rPr>
              <a:t> </a:t>
            </a:r>
            <a:r>
              <a:rPr lang="ru-RU" sz="2800" b="1" dirty="0" err="1">
                <a:solidFill>
                  <a:srgbClr val="000C0C"/>
                </a:solidFill>
                <a:latin typeface="Arial" charset="0"/>
              </a:rPr>
              <a:t>жарақаты</a:t>
            </a:r>
            <a:r>
              <a:rPr lang="ru-RU" sz="2800" b="1" dirty="0">
                <a:solidFill>
                  <a:srgbClr val="000C0C"/>
                </a:solidFill>
                <a:latin typeface="Arial" charset="0"/>
              </a:rPr>
              <a:t> - </a:t>
            </a:r>
            <a:r>
              <a:rPr lang="ru-RU" sz="2800" b="1" dirty="0">
                <a:solidFill>
                  <a:srgbClr val="FF0000"/>
                </a:solidFill>
                <a:latin typeface="Arial" charset="0"/>
              </a:rPr>
              <a:t>5 пен 14 </a:t>
            </a:r>
            <a:r>
              <a:rPr lang="ru-RU" sz="2800" b="1" dirty="0" err="1">
                <a:solidFill>
                  <a:srgbClr val="FF0000"/>
                </a:solidFill>
                <a:latin typeface="Arial" charset="0"/>
              </a:rPr>
              <a:t>жас</a:t>
            </a:r>
            <a:r>
              <a:rPr lang="ru-RU" sz="2800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Arial" charset="0"/>
              </a:rPr>
              <a:t>аралығындағы</a:t>
            </a:r>
            <a:r>
              <a:rPr lang="ru-RU" sz="2800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Arial" charset="0"/>
              </a:rPr>
              <a:t>балалардың</a:t>
            </a:r>
            <a:r>
              <a:rPr lang="ru-RU" sz="2800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Arial" charset="0"/>
              </a:rPr>
              <a:t>өлімінің</a:t>
            </a:r>
            <a:r>
              <a:rPr lang="ru-RU" sz="2800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Arial" charset="0"/>
              </a:rPr>
              <a:t>екінші</a:t>
            </a:r>
            <a:r>
              <a:rPr lang="ru-RU" sz="2800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Arial" charset="0"/>
              </a:rPr>
              <a:t>себебі</a:t>
            </a:r>
            <a:r>
              <a:rPr lang="ru-RU" sz="2800" dirty="0">
                <a:solidFill>
                  <a:srgbClr val="FF0000"/>
                </a:solidFill>
                <a:latin typeface="Arial" charset="0"/>
              </a:rPr>
              <a:t>.</a:t>
            </a:r>
            <a:r>
              <a:rPr lang="ru-RU" sz="2800" dirty="0">
                <a:latin typeface="Arial" charset="0"/>
              </a:rPr>
              <a:t> </a:t>
            </a:r>
          </a:p>
          <a:p>
            <a:pPr algn="ctr"/>
            <a:endParaRPr lang="ru-RU" dirty="0">
              <a:solidFill>
                <a:srgbClr val="000C0C"/>
              </a:solidFill>
              <a:latin typeface="Arial" charset="0"/>
            </a:endParaRPr>
          </a:p>
          <a:p>
            <a:pPr algn="ctr"/>
            <a:endParaRPr lang="ru-RU" b="1" dirty="0">
              <a:solidFill>
                <a:srgbClr val="000C0C"/>
              </a:solidFill>
              <a:latin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795897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 err="1">
                <a:latin typeface="Arial" charset="0"/>
              </a:rPr>
              <a:t>Балалардың</a:t>
            </a:r>
            <a:r>
              <a:rPr lang="ru-RU" sz="3200" b="1" dirty="0">
                <a:latin typeface="Arial" charset="0"/>
              </a:rPr>
              <a:t> </a:t>
            </a:r>
            <a:r>
              <a:rPr lang="ru-RU" sz="3200" b="1" dirty="0" err="1">
                <a:latin typeface="Arial" charset="0"/>
              </a:rPr>
              <a:t>мүгедектікке</a:t>
            </a:r>
            <a:r>
              <a:rPr lang="ru-RU" sz="3200" b="1" dirty="0">
                <a:latin typeface="Arial" charset="0"/>
              </a:rPr>
              <a:t> </a:t>
            </a:r>
            <a:r>
              <a:rPr lang="ru-RU" sz="3200" b="1" dirty="0" err="1">
                <a:latin typeface="Arial" charset="0"/>
              </a:rPr>
              <a:t>әкелетін</a:t>
            </a:r>
            <a:r>
              <a:rPr lang="ru-RU" sz="3200" b="1" dirty="0">
                <a:latin typeface="Arial" charset="0"/>
              </a:rPr>
              <a:t> </a:t>
            </a:r>
            <a:r>
              <a:rPr lang="ru-RU" sz="3200" b="1" dirty="0" err="1">
                <a:latin typeface="Arial" charset="0"/>
              </a:rPr>
              <a:t>себептерінің</a:t>
            </a:r>
            <a:r>
              <a:rPr lang="ru-RU" sz="3200" b="1" dirty="0">
                <a:latin typeface="Arial" charset="0"/>
              </a:rPr>
              <a:t> </a:t>
            </a:r>
            <a:r>
              <a:rPr lang="ru-RU" sz="3200" b="1" dirty="0" err="1">
                <a:latin typeface="Arial" charset="0"/>
              </a:rPr>
              <a:t>бірі</a:t>
            </a:r>
            <a:r>
              <a:rPr lang="ru-RU" sz="3200" b="1" dirty="0">
                <a:latin typeface="Arial" charset="0"/>
              </a:rPr>
              <a:t>.</a:t>
            </a:r>
            <a:endParaRPr lang="ru-RU" sz="3200" b="1" dirty="0"/>
          </a:p>
        </p:txBody>
      </p:sp>
      <p:pic>
        <p:nvPicPr>
          <p:cNvPr id="7" name="Picture 8" descr="C:\Users\User\Desktop\ДТП5.jpg"/>
          <p:cNvPicPr>
            <a:picLocks noChangeAspect="1" noChangeArrowheads="1"/>
          </p:cNvPicPr>
          <p:nvPr/>
        </p:nvPicPr>
        <p:blipFill>
          <a:blip r:embed="rId3"/>
          <a:srcRect l="8056" r="30169"/>
          <a:stretch>
            <a:fillRect/>
          </a:stretch>
        </p:blipFill>
        <p:spPr bwMode="auto">
          <a:xfrm>
            <a:off x="214282" y="214290"/>
            <a:ext cx="4214842" cy="386628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MG_4415"/>
          <p:cNvPicPr>
            <a:picLocks noChangeAspect="1" noChangeArrowheads="1"/>
          </p:cNvPicPr>
          <p:nvPr/>
        </p:nvPicPr>
        <p:blipFill>
          <a:blip r:embed="rId2"/>
          <a:srcRect l="48026" t="12478" b="38235"/>
          <a:stretch>
            <a:fillRect/>
          </a:stretch>
        </p:blipFill>
        <p:spPr bwMode="auto">
          <a:xfrm>
            <a:off x="4786314" y="3357562"/>
            <a:ext cx="4071966" cy="333160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C00000"/>
                </a:solidFill>
                <a:latin typeface="Arial" charset="0"/>
              </a:rPr>
              <a:t>Жол </a:t>
            </a:r>
            <a:r>
              <a:rPr lang="ru-RU" sz="3600" b="1" dirty="0" err="1">
                <a:solidFill>
                  <a:srgbClr val="C00000"/>
                </a:solidFill>
                <a:latin typeface="Arial" charset="0"/>
              </a:rPr>
              <a:t>жарақатының</a:t>
            </a:r>
            <a:r>
              <a:rPr lang="ru-RU" sz="3600" b="1" dirty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latin typeface="Arial" charset="0"/>
              </a:rPr>
              <a:t>алдын</a:t>
            </a:r>
            <a:r>
              <a:rPr lang="ru-RU" sz="3600" b="1" dirty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latin typeface="Arial" charset="0"/>
              </a:rPr>
              <a:t>алу</a:t>
            </a:r>
            <a:r>
              <a:rPr lang="ru-RU" sz="3600" b="1" dirty="0">
                <a:solidFill>
                  <a:srgbClr val="C00000"/>
                </a:solidFill>
                <a:latin typeface="Arial" charset="0"/>
              </a:rPr>
              <a:t>.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71546"/>
            <a:ext cx="8786874" cy="2286016"/>
          </a:xfrm>
        </p:spPr>
        <p:txBody>
          <a:bodyPr>
            <a:normAutofit fontScale="85000" lnSpcReduction="20000"/>
          </a:bodyPr>
          <a:lstStyle/>
          <a:p>
            <a:r>
              <a:rPr lang="ru-RU" sz="2800" b="1" dirty="0" err="1"/>
              <a:t>көлік</a:t>
            </a:r>
            <a:r>
              <a:rPr lang="ru-RU" sz="2800" b="1" dirty="0"/>
              <a:t> </a:t>
            </a:r>
            <a:r>
              <a:rPr lang="ru-RU" sz="2800" b="1" dirty="0" err="1"/>
              <a:t>магистральдары</a:t>
            </a:r>
            <a:r>
              <a:rPr lang="ru-RU" sz="2800" b="1" dirty="0"/>
              <a:t> мен </a:t>
            </a:r>
            <a:r>
              <a:rPr lang="ru-RU" sz="2800" b="1" dirty="0" err="1">
                <a:solidFill>
                  <a:srgbClr val="FF0000"/>
                </a:solidFill>
              </a:rPr>
              <a:t>көшелерін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жөндеу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/>
              <a:t>және</a:t>
            </a:r>
            <a:r>
              <a:rPr lang="ru-RU" sz="2800" b="1" dirty="0"/>
              <a:t> </a:t>
            </a:r>
            <a:r>
              <a:rPr lang="ru-RU" sz="2800" b="1" dirty="0" err="1"/>
              <a:t>реконструкциялау</a:t>
            </a:r>
            <a:r>
              <a:rPr lang="ru-RU" sz="2800" b="1" dirty="0">
                <a:solidFill>
                  <a:srgbClr val="FF0000"/>
                </a:solidFill>
              </a:rPr>
              <a:t>. </a:t>
            </a:r>
            <a:r>
              <a:rPr lang="ru-RU" sz="2800" b="1" dirty="0" err="1">
                <a:solidFill>
                  <a:srgbClr val="000C0C"/>
                </a:solidFill>
              </a:rPr>
              <a:t>Қиылыстарды</a:t>
            </a:r>
            <a:r>
              <a:rPr lang="ru-RU" sz="2800" b="1" dirty="0">
                <a:solidFill>
                  <a:srgbClr val="000C0C"/>
                </a:solidFill>
              </a:rPr>
              <a:t> </a:t>
            </a:r>
            <a:r>
              <a:rPr lang="ru-RU" sz="2800" b="1" dirty="0" err="1">
                <a:solidFill>
                  <a:srgbClr val="000C0C"/>
                </a:solidFill>
              </a:rPr>
              <a:t>бағдаршамдармен</a:t>
            </a:r>
            <a:r>
              <a:rPr lang="ru-RU" sz="2800" b="1" dirty="0">
                <a:solidFill>
                  <a:srgbClr val="000C0C"/>
                </a:solidFill>
              </a:rPr>
              <a:t>, </a:t>
            </a:r>
            <a:r>
              <a:rPr lang="ru-RU" sz="2800" b="1" dirty="0" err="1">
                <a:solidFill>
                  <a:srgbClr val="000C0C"/>
                </a:solidFill>
              </a:rPr>
              <a:t>жолдарды</a:t>
            </a:r>
            <a:r>
              <a:rPr lang="ru-RU" sz="2800" b="1" dirty="0">
                <a:solidFill>
                  <a:srgbClr val="000C0C"/>
                </a:solidFill>
              </a:rPr>
              <a:t> - "</a:t>
            </a:r>
            <a:r>
              <a:rPr lang="ru-RU" sz="2800" b="1" dirty="0" err="1">
                <a:solidFill>
                  <a:srgbClr val="000C0C"/>
                </a:solidFill>
              </a:rPr>
              <a:t>жатқан</a:t>
            </a:r>
            <a:r>
              <a:rPr lang="ru-RU" sz="2800" b="1" dirty="0">
                <a:solidFill>
                  <a:srgbClr val="000C0C"/>
                </a:solidFill>
              </a:rPr>
              <a:t> </a:t>
            </a:r>
            <a:r>
              <a:rPr lang="ru-RU" sz="2800" b="1" dirty="0" err="1">
                <a:solidFill>
                  <a:srgbClr val="000C0C"/>
                </a:solidFill>
              </a:rPr>
              <a:t>полицейлермен</a:t>
            </a:r>
            <a:r>
              <a:rPr lang="ru-RU" sz="2800" b="1" dirty="0">
                <a:solidFill>
                  <a:srgbClr val="000C0C"/>
                </a:solidFill>
              </a:rPr>
              <a:t>", "</a:t>
            </a:r>
            <a:r>
              <a:rPr lang="ru-RU" sz="2800" b="1" dirty="0" err="1">
                <a:solidFill>
                  <a:srgbClr val="000C0C"/>
                </a:solidFill>
              </a:rPr>
              <a:t>жолақтар</a:t>
            </a:r>
            <a:r>
              <a:rPr lang="ru-RU" sz="2800" b="1" dirty="0">
                <a:solidFill>
                  <a:srgbClr val="000C0C"/>
                </a:solidFill>
              </a:rPr>
              <a:t>" </a:t>
            </a:r>
            <a:r>
              <a:rPr lang="ru-RU" sz="2800" b="1" dirty="0" err="1">
                <a:solidFill>
                  <a:srgbClr val="000C0C"/>
                </a:solidFill>
              </a:rPr>
              <a:t>белгілерімен</a:t>
            </a:r>
            <a:r>
              <a:rPr lang="ru-RU" sz="2800" b="1" dirty="0">
                <a:solidFill>
                  <a:srgbClr val="000C0C"/>
                </a:solidFill>
              </a:rPr>
              <a:t>, </a:t>
            </a:r>
            <a:r>
              <a:rPr lang="ru-RU" sz="2800" b="1" dirty="0" err="1">
                <a:solidFill>
                  <a:srgbClr val="000C0C"/>
                </a:solidFill>
              </a:rPr>
              <a:t>жол</a:t>
            </a:r>
            <a:r>
              <a:rPr lang="ru-RU" sz="2800" b="1" dirty="0">
                <a:solidFill>
                  <a:srgbClr val="000C0C"/>
                </a:solidFill>
              </a:rPr>
              <a:t> </a:t>
            </a:r>
            <a:r>
              <a:rPr lang="ru-RU" sz="2800" b="1" dirty="0" err="1">
                <a:solidFill>
                  <a:srgbClr val="000C0C"/>
                </a:solidFill>
              </a:rPr>
              <a:t>белгілерімен</a:t>
            </a:r>
            <a:r>
              <a:rPr lang="ru-RU" sz="2800" b="1" dirty="0">
                <a:solidFill>
                  <a:srgbClr val="000C0C"/>
                </a:solidFill>
              </a:rPr>
              <a:t> </a:t>
            </a:r>
            <a:r>
              <a:rPr lang="ru-RU" sz="2800" b="1" dirty="0" err="1">
                <a:solidFill>
                  <a:srgbClr val="000C0C"/>
                </a:solidFill>
              </a:rPr>
              <a:t>және</a:t>
            </a:r>
            <a:r>
              <a:rPr lang="ru-RU" sz="2800" b="1" dirty="0">
                <a:solidFill>
                  <a:srgbClr val="000C0C"/>
                </a:solidFill>
              </a:rPr>
              <a:t> т. б. </a:t>
            </a:r>
            <a:r>
              <a:rPr lang="ru-RU" sz="2800" b="1" dirty="0" err="1">
                <a:solidFill>
                  <a:srgbClr val="000C0C"/>
                </a:solidFill>
              </a:rPr>
              <a:t>жарақтандыру</a:t>
            </a:r>
            <a:r>
              <a:rPr lang="ru-RU" sz="2800" b="1" dirty="0">
                <a:solidFill>
                  <a:srgbClr val="000C0C"/>
                </a:solidFill>
              </a:rPr>
              <a:t> </a:t>
            </a:r>
            <a:r>
              <a:rPr lang="ru-RU" sz="2800" b="1" dirty="0" err="1">
                <a:solidFill>
                  <a:srgbClr val="000C0C"/>
                </a:solidFill>
              </a:rPr>
              <a:t>Қиылыстарды</a:t>
            </a:r>
            <a:r>
              <a:rPr lang="ru-RU" sz="2800" b="1" dirty="0">
                <a:solidFill>
                  <a:srgbClr val="000C0C"/>
                </a:solidFill>
              </a:rPr>
              <a:t> </a:t>
            </a:r>
            <a:r>
              <a:rPr lang="ru-RU" sz="2800" b="1" dirty="0" err="1">
                <a:solidFill>
                  <a:srgbClr val="000C0C"/>
                </a:solidFill>
              </a:rPr>
              <a:t>бағдаршамдармен</a:t>
            </a:r>
            <a:r>
              <a:rPr lang="ru-RU" sz="2800" b="1" dirty="0">
                <a:solidFill>
                  <a:srgbClr val="000C0C"/>
                </a:solidFill>
              </a:rPr>
              <a:t>, </a:t>
            </a:r>
            <a:r>
              <a:rPr lang="ru-RU" sz="2800" b="1" dirty="0" err="1">
                <a:solidFill>
                  <a:srgbClr val="000C0C"/>
                </a:solidFill>
              </a:rPr>
              <a:t>жолдарды</a:t>
            </a:r>
            <a:r>
              <a:rPr lang="ru-RU" sz="2800" b="1" dirty="0">
                <a:solidFill>
                  <a:srgbClr val="000C0C"/>
                </a:solidFill>
              </a:rPr>
              <a:t> - "</a:t>
            </a:r>
            <a:r>
              <a:rPr lang="ru-RU" sz="2800" b="1" dirty="0" err="1">
                <a:solidFill>
                  <a:srgbClr val="000C0C"/>
                </a:solidFill>
              </a:rPr>
              <a:t>жатқан</a:t>
            </a:r>
            <a:r>
              <a:rPr lang="ru-RU" sz="2800" b="1" dirty="0">
                <a:solidFill>
                  <a:srgbClr val="000C0C"/>
                </a:solidFill>
              </a:rPr>
              <a:t> </a:t>
            </a:r>
            <a:r>
              <a:rPr lang="ru-RU" sz="2800" b="1" dirty="0" err="1">
                <a:solidFill>
                  <a:srgbClr val="000C0C"/>
                </a:solidFill>
              </a:rPr>
              <a:t>полицейлермен</a:t>
            </a:r>
            <a:r>
              <a:rPr lang="ru-RU" sz="2800" b="1" dirty="0">
                <a:solidFill>
                  <a:srgbClr val="000C0C"/>
                </a:solidFill>
              </a:rPr>
              <a:t>", "</a:t>
            </a:r>
            <a:r>
              <a:rPr lang="ru-RU" sz="2800" b="1" dirty="0" err="1">
                <a:solidFill>
                  <a:srgbClr val="000C0C"/>
                </a:solidFill>
              </a:rPr>
              <a:t>жолақтар</a:t>
            </a:r>
            <a:r>
              <a:rPr lang="ru-RU" sz="2800" b="1" dirty="0">
                <a:solidFill>
                  <a:srgbClr val="000C0C"/>
                </a:solidFill>
              </a:rPr>
              <a:t>" </a:t>
            </a:r>
            <a:r>
              <a:rPr lang="ru-RU" sz="2800" b="1" dirty="0" err="1">
                <a:solidFill>
                  <a:srgbClr val="000C0C"/>
                </a:solidFill>
              </a:rPr>
              <a:t>белгілерімен</a:t>
            </a:r>
            <a:r>
              <a:rPr lang="ru-RU" sz="2800" b="1" dirty="0">
                <a:solidFill>
                  <a:srgbClr val="000C0C"/>
                </a:solidFill>
              </a:rPr>
              <a:t>, </a:t>
            </a:r>
            <a:r>
              <a:rPr lang="ru-RU" sz="2800" b="1" dirty="0" err="1">
                <a:solidFill>
                  <a:srgbClr val="000C0C"/>
                </a:solidFill>
              </a:rPr>
              <a:t>жол</a:t>
            </a:r>
            <a:r>
              <a:rPr lang="ru-RU" sz="2800" b="1" dirty="0">
                <a:solidFill>
                  <a:srgbClr val="000C0C"/>
                </a:solidFill>
              </a:rPr>
              <a:t> </a:t>
            </a:r>
            <a:r>
              <a:rPr lang="ru-RU" sz="2800" b="1" dirty="0" err="1">
                <a:solidFill>
                  <a:srgbClr val="000C0C"/>
                </a:solidFill>
              </a:rPr>
              <a:t>белгілерімен</a:t>
            </a:r>
            <a:r>
              <a:rPr lang="ru-RU" sz="2800" b="1" dirty="0">
                <a:solidFill>
                  <a:srgbClr val="000C0C"/>
                </a:solidFill>
              </a:rPr>
              <a:t> </a:t>
            </a:r>
            <a:r>
              <a:rPr lang="ru-RU" sz="2800" b="1" dirty="0" err="1">
                <a:solidFill>
                  <a:srgbClr val="000C0C"/>
                </a:solidFill>
              </a:rPr>
              <a:t>және</a:t>
            </a:r>
            <a:r>
              <a:rPr lang="ru-RU" sz="2800" b="1" dirty="0">
                <a:solidFill>
                  <a:srgbClr val="000C0C"/>
                </a:solidFill>
              </a:rPr>
              <a:t> т. б. </a:t>
            </a:r>
            <a:r>
              <a:rPr lang="ru-RU" sz="2800" b="1" dirty="0" err="1">
                <a:solidFill>
                  <a:srgbClr val="000C0C"/>
                </a:solidFill>
              </a:rPr>
              <a:t>жарақтандыру</a:t>
            </a:r>
            <a:r>
              <a:rPr lang="ru-RU" sz="2800" b="1" dirty="0">
                <a:solidFill>
                  <a:srgbClr val="000C0C"/>
                </a:solidFill>
              </a:rPr>
              <a:t>.</a:t>
            </a:r>
          </a:p>
          <a:p>
            <a:endParaRPr lang="ru-RU" sz="2800" b="1" dirty="0"/>
          </a:p>
        </p:txBody>
      </p:sp>
      <p:pic>
        <p:nvPicPr>
          <p:cNvPr id="7" name="Picture 2" descr="C:\Documents and Settings\Admin\Рабочий стол\ЗЕБР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357562"/>
            <a:ext cx="4357718" cy="33397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Documents and Settings\Admin\Рабочий стол\ЛЕЖ ПОЛ ДЕТ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4497401" cy="27860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Picture 4" descr="IMG_4443"/>
          <p:cNvPicPr>
            <a:picLocks noChangeAspect="1" noChangeArrowheads="1"/>
          </p:cNvPicPr>
          <p:nvPr/>
        </p:nvPicPr>
        <p:blipFill>
          <a:blip r:embed="rId3"/>
          <a:srcRect t="4687" r="47833" b="21883"/>
          <a:stretch>
            <a:fillRect/>
          </a:stretch>
        </p:blipFill>
        <p:spPr bwMode="auto">
          <a:xfrm>
            <a:off x="285720" y="3214686"/>
            <a:ext cx="4071966" cy="335758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075" name="Picture 3" descr="C:\Documents and Settings\Admin\Рабочий стол\ЗНАК.jpg"/>
          <p:cNvPicPr>
            <a:picLocks noChangeAspect="1" noChangeArrowheads="1"/>
          </p:cNvPicPr>
          <p:nvPr/>
        </p:nvPicPr>
        <p:blipFill>
          <a:blip r:embed="rId4" cstate="print"/>
          <a:srcRect l="14911" r="10536"/>
          <a:stretch>
            <a:fillRect/>
          </a:stretch>
        </p:blipFill>
        <p:spPr bwMode="auto">
          <a:xfrm>
            <a:off x="4572000" y="500042"/>
            <a:ext cx="4000528" cy="302395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077" name="Picture 5" descr="C:\Documents and Settings\Admin\Рабочий стол\ЗнАк ДЕТИ ИЛЕЖ ПОЛ.jpg"/>
          <p:cNvPicPr>
            <a:picLocks noChangeAspect="1" noChangeArrowheads="1"/>
          </p:cNvPicPr>
          <p:nvPr/>
        </p:nvPicPr>
        <p:blipFill>
          <a:blip r:embed="rId5"/>
          <a:srcRect l="32500" b="10000"/>
          <a:stretch>
            <a:fillRect/>
          </a:stretch>
        </p:blipFill>
        <p:spPr bwMode="auto">
          <a:xfrm>
            <a:off x="4714876" y="3071810"/>
            <a:ext cx="3500462" cy="350048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025908"/>
            <a:ext cx="414338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>
                <a:solidFill>
                  <a:srgbClr val="002060"/>
                </a:solidFill>
                <a:latin typeface="Arial" charset="0"/>
              </a:rPr>
              <a:t>Жолдың</a:t>
            </a:r>
            <a:r>
              <a:rPr lang="ru-RU" sz="44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Arial" charset="0"/>
              </a:rPr>
              <a:t>жүріс</a:t>
            </a:r>
            <a:r>
              <a:rPr lang="ru-RU" sz="44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Arial" charset="0"/>
              </a:rPr>
              <a:t>бөлігінің</a:t>
            </a:r>
            <a:r>
              <a:rPr lang="ru-RU" sz="44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Arial" charset="0"/>
              </a:rPr>
              <a:t>өту</a:t>
            </a:r>
            <a:r>
              <a:rPr lang="ru-RU" sz="44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Arial" charset="0"/>
              </a:rPr>
              <a:t>ережелерін</a:t>
            </a:r>
            <a:r>
              <a:rPr lang="ru-RU" sz="44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Arial" charset="0"/>
              </a:rPr>
              <a:t>бұзғаны</a:t>
            </a:r>
            <a:r>
              <a:rPr lang="ru-RU" sz="44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Arial" charset="0"/>
              </a:rPr>
              <a:t>үшін</a:t>
            </a:r>
            <a:r>
              <a:rPr lang="ru-RU" sz="44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Arial" charset="0"/>
              </a:rPr>
              <a:t>айыппұл</a:t>
            </a:r>
            <a:r>
              <a:rPr lang="ru-RU" sz="44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Arial" charset="0"/>
              </a:rPr>
              <a:t>және</a:t>
            </a:r>
            <a:r>
              <a:rPr lang="ru-RU" sz="44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4400" b="1" dirty="0" err="1">
                <a:solidFill>
                  <a:srgbClr val="002060"/>
                </a:solidFill>
                <a:latin typeface="Arial" charset="0"/>
              </a:rPr>
              <a:t>ұстау</a:t>
            </a:r>
            <a:r>
              <a:rPr lang="ru-RU" sz="4400" b="1" dirty="0">
                <a:solidFill>
                  <a:srgbClr val="002060"/>
                </a:solidFill>
                <a:latin typeface="Arial" charset="0"/>
              </a:rPr>
              <a:t>.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5" name="Picture 6" descr="QX056CA8IJOPJCA5VGYCFCAAPSRHACA8K55HMCAXQJZFICANJ7NKACAJMY6IOCAV1TZD1CA9NQFJ3CAN7H0RXCA3PFDTRCAKLJ1GECASAZ031CAKE17M4CA7YF9QHCAXJ5KLICAOQJT2HCAB4RM21CAHBCLIJ"/>
          <p:cNvPicPr>
            <a:picLocks noChangeAspect="1" noChangeArrowheads="1"/>
          </p:cNvPicPr>
          <p:nvPr/>
        </p:nvPicPr>
        <p:blipFill>
          <a:blip r:embed="rId2"/>
          <a:srcRect l="10836" t="8065" r="6087" b="14516"/>
          <a:stretch>
            <a:fillRect/>
          </a:stretch>
        </p:blipFill>
        <p:spPr bwMode="auto">
          <a:xfrm>
            <a:off x="4786314" y="214290"/>
            <a:ext cx="3643338" cy="25344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Picture 7" descr="SZR5VCAP1OL19CAAXICF7CAG7WY1PCA3HIY5ECA9MEJ7UCA7NZW9BCAX7UTQCCAGQ6I7TCAJ88L1PCAG37OP2CAHSV1X2CA0G0R0DCABBQZCFCA6Q0O3KCACQJ4XYCA7UQSMMCAHVMMPOCATW8IZ1CAA592Y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3000396" cy="17254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Documents and Settings\Admin\Рабочий стол\ШТРАФ.jpg"/>
          <p:cNvPicPr>
            <a:picLocks noChangeAspect="1" noChangeArrowheads="1"/>
          </p:cNvPicPr>
          <p:nvPr/>
        </p:nvPicPr>
        <p:blipFill>
          <a:blip r:embed="rId4"/>
          <a:srcRect l="7567"/>
          <a:stretch>
            <a:fillRect/>
          </a:stretch>
        </p:blipFill>
        <p:spPr bwMode="auto">
          <a:xfrm>
            <a:off x="4071934" y="3000372"/>
            <a:ext cx="4810131" cy="346710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000372"/>
            <a:ext cx="335755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Жол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полициясының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жылдамдық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режимін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шектеу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жөніндегі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жұмысы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.</a:t>
            </a:r>
          </a:p>
        </p:txBody>
      </p:sp>
      <p:pic>
        <p:nvPicPr>
          <p:cNvPr id="2050" name="Picture 2" descr="C:\Documents and Settings\Admin\Рабочий стол\40 дети.png"/>
          <p:cNvPicPr>
            <a:picLocks noChangeAspect="1" noChangeArrowheads="1"/>
          </p:cNvPicPr>
          <p:nvPr/>
        </p:nvPicPr>
        <p:blipFill>
          <a:blip r:embed="rId2"/>
          <a:srcRect l="20625" t="2381" r="5625"/>
          <a:stretch>
            <a:fillRect/>
          </a:stretch>
        </p:blipFill>
        <p:spPr bwMode="auto">
          <a:xfrm>
            <a:off x="214282" y="285728"/>
            <a:ext cx="3214710" cy="22339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51" name="Picture 3" descr="C:\Documents and Settings\Admin\Рабочий стол\СКОР РЕЖ.jpg"/>
          <p:cNvPicPr>
            <a:picLocks noChangeAspect="1" noChangeArrowheads="1"/>
          </p:cNvPicPr>
          <p:nvPr/>
        </p:nvPicPr>
        <p:blipFill>
          <a:blip r:embed="rId3"/>
          <a:srcRect r="20608"/>
          <a:stretch>
            <a:fillRect/>
          </a:stretch>
        </p:blipFill>
        <p:spPr bwMode="auto">
          <a:xfrm>
            <a:off x="4929190" y="214290"/>
            <a:ext cx="3500462" cy="33068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52" name="Picture 4" descr="C:\Documents and Settings\Admin\Рабочий стол\СКОРОСТ РЕЖ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3071810"/>
            <a:ext cx="4286280" cy="359129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4282" y="2643182"/>
            <a:ext cx="31432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Алкогольді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ішімдіктерді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тұтынудың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алдын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алу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бойынша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іс-шаралар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өткізу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.</a:t>
            </a:r>
          </a:p>
        </p:txBody>
      </p:sp>
      <p:pic>
        <p:nvPicPr>
          <p:cNvPr id="6" name="Picture 3" descr="1A0MPCA41LVDSCA75U15ICA2CI0WACA8BCB9RCAVY9GUPCA3UTEA6CA14HBXQCAZ87DE3CA77SKQ5CA400AVNCA4QSOWDCAOM3XN1CAJUYKU3CAWEFQXPCASYQUBZCA3WPAGCCAB4JTY7CALDPKQLCALPFSZ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72" y="142852"/>
            <a:ext cx="3106600" cy="207170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70C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098" name="Picture 2" descr="C:\Documents and Settings\Admin\Рабочий стол\алкол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3286124"/>
            <a:ext cx="4916645" cy="327648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099" name="Picture 3" descr="C:\Documents and Settings\Admin\Рабочий стол\4503599645001570_87b3.jpg"/>
          <p:cNvPicPr>
            <a:picLocks noChangeAspect="1" noChangeArrowheads="1"/>
          </p:cNvPicPr>
          <p:nvPr/>
        </p:nvPicPr>
        <p:blipFill>
          <a:blip r:embed="rId4"/>
          <a:srcRect t="26137" r="28326" b="3789"/>
          <a:stretch>
            <a:fillRect/>
          </a:stretch>
        </p:blipFill>
        <p:spPr bwMode="auto">
          <a:xfrm>
            <a:off x="4143372" y="124992"/>
            <a:ext cx="4643470" cy="30182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ru-RU" sz="4900" b="1" dirty="0" err="1">
                <a:solidFill>
                  <a:srgbClr val="C00000"/>
                </a:solidFill>
                <a:latin typeface="Arial" charset="0"/>
              </a:rPr>
              <a:t>Оқушылармен</a:t>
            </a:r>
            <a:r>
              <a:rPr lang="ru-RU" sz="4900" b="1" dirty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4900" b="1" dirty="0" err="1">
                <a:solidFill>
                  <a:srgbClr val="C00000"/>
                </a:solidFill>
                <a:latin typeface="Arial" charset="0"/>
              </a:rPr>
              <a:t>алдын</a:t>
            </a:r>
            <a:r>
              <a:rPr lang="ru-RU" sz="4900" b="1" dirty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4900" b="1" dirty="0" err="1">
                <a:solidFill>
                  <a:srgbClr val="C00000"/>
                </a:solidFill>
                <a:latin typeface="Arial" charset="0"/>
              </a:rPr>
              <a:t>алу</a:t>
            </a:r>
            <a:r>
              <a:rPr lang="ru-RU" sz="4900" b="1" dirty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ru-RU" sz="4900" b="1" dirty="0" err="1">
                <a:solidFill>
                  <a:srgbClr val="C00000"/>
                </a:solidFill>
                <a:latin typeface="Arial" charset="0"/>
              </a:rPr>
              <a:t>жұмыстары</a:t>
            </a:r>
            <a:r>
              <a:rPr lang="ru-RU" sz="4900" b="1" dirty="0">
                <a:solidFill>
                  <a:srgbClr val="C00000"/>
                </a:solidFill>
                <a:latin typeface="Arial" charset="0"/>
              </a:rPr>
              <a:t>: </a:t>
            </a:r>
            <a:br>
              <a:rPr lang="ru-RU" b="1" dirty="0">
                <a:solidFill>
                  <a:srgbClr val="FF0000"/>
                </a:solidFill>
                <a:latin typeface="Arial" charset="0"/>
              </a:rPr>
            </a:br>
            <a:endParaRPr lang="ru-RU" dirty="0"/>
          </a:p>
        </p:txBody>
      </p:sp>
      <p:pic>
        <p:nvPicPr>
          <p:cNvPr id="5122" name="Picture 2" descr="C:\Documents and Settings\Admin\Рабочий стол\ИЗУЧАЙ ЗНАК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928802"/>
            <a:ext cx="7000924" cy="46511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43570" y="1571612"/>
            <a:ext cx="321467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Arial" charset="0"/>
              </a:rPr>
              <a:t>Жол </a:t>
            </a:r>
            <a:r>
              <a:rPr lang="ru-RU" sz="3600" b="1" dirty="0" err="1">
                <a:solidFill>
                  <a:srgbClr val="002060"/>
                </a:solidFill>
                <a:latin typeface="Arial" charset="0"/>
              </a:rPr>
              <a:t>полициясы</a:t>
            </a:r>
            <a:r>
              <a:rPr lang="ru-RU" sz="36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Arial" charset="0"/>
              </a:rPr>
              <a:t>қызметкерлерімен</a:t>
            </a:r>
            <a:r>
              <a:rPr lang="ru-RU" sz="36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Arial" charset="0"/>
              </a:rPr>
              <a:t>бірлесіп</a:t>
            </a:r>
            <a:r>
              <a:rPr lang="ru-RU" sz="36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Arial" charset="0"/>
              </a:rPr>
              <a:t>жол</a:t>
            </a:r>
            <a:r>
              <a:rPr lang="ru-RU" sz="36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Arial" charset="0"/>
              </a:rPr>
              <a:t>қозғалысы</a:t>
            </a:r>
            <a:r>
              <a:rPr lang="ru-RU" sz="36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Arial" charset="0"/>
              </a:rPr>
              <a:t>ережелерін</a:t>
            </a:r>
            <a:r>
              <a:rPr lang="ru-RU" sz="36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Arial" charset="0"/>
              </a:rPr>
              <a:t>зерделеу</a:t>
            </a:r>
            <a:r>
              <a:rPr lang="ru-RU" sz="3600" b="1" dirty="0">
                <a:solidFill>
                  <a:srgbClr val="002060"/>
                </a:solidFill>
                <a:latin typeface="Arial" charset="0"/>
              </a:rPr>
              <a:t>.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6146" name="Picture 2" descr="C:\Documents and Settings\Admin\Рабочий стол\ПРОФ РАБ 1.jpg"/>
          <p:cNvPicPr>
            <a:picLocks noChangeAspect="1" noChangeArrowheads="1"/>
          </p:cNvPicPr>
          <p:nvPr/>
        </p:nvPicPr>
        <p:blipFill>
          <a:blip r:embed="rId2" cstate="print"/>
          <a:srcRect l="8247" t="24752" r="7493"/>
          <a:stretch>
            <a:fillRect/>
          </a:stretch>
        </p:blipFill>
        <p:spPr bwMode="auto">
          <a:xfrm>
            <a:off x="214282" y="285728"/>
            <a:ext cx="5072098" cy="30403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147" name="Picture 3" descr="C:\Documents and Settings\Admin\Рабочий стол\ПРОФ РАБ.jpg"/>
          <p:cNvPicPr>
            <a:picLocks noChangeAspect="1" noChangeArrowheads="1"/>
          </p:cNvPicPr>
          <p:nvPr/>
        </p:nvPicPr>
        <p:blipFill>
          <a:blip r:embed="rId3"/>
          <a:srcRect l="6250" t="7812" r="17187"/>
          <a:stretch>
            <a:fillRect/>
          </a:stretch>
        </p:blipFill>
        <p:spPr bwMode="auto">
          <a:xfrm>
            <a:off x="1285852" y="3071810"/>
            <a:ext cx="4357718" cy="349801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Admin\Рабочий стол\GIBDD-2.jpg"/>
          <p:cNvPicPr>
            <a:picLocks noChangeAspect="1" noChangeArrowheads="1"/>
          </p:cNvPicPr>
          <p:nvPr/>
        </p:nvPicPr>
        <p:blipFill>
          <a:blip r:embed="rId2" cstate="print"/>
          <a:srcRect l="3185" t="4279" r="5519"/>
          <a:stretch>
            <a:fillRect/>
          </a:stretch>
        </p:blipFill>
        <p:spPr bwMode="auto">
          <a:xfrm>
            <a:off x="4143372" y="207366"/>
            <a:ext cx="4786346" cy="33455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339" name="Picture 3" descr="C:\Documents and Settings\Admin\Рабочий стол\DSC_0343_d1(2)-800x600.jpg"/>
          <p:cNvPicPr>
            <a:picLocks noChangeAspect="1" noChangeArrowheads="1"/>
          </p:cNvPicPr>
          <p:nvPr/>
        </p:nvPicPr>
        <p:blipFill>
          <a:blip r:embed="rId3"/>
          <a:srcRect l="11286" t="10452" r="4062"/>
          <a:stretch>
            <a:fillRect/>
          </a:stretch>
        </p:blipFill>
        <p:spPr bwMode="auto">
          <a:xfrm>
            <a:off x="214282" y="3143248"/>
            <a:ext cx="4822601" cy="33861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340" name="Picture 4" descr="C:\Documents and Settings\Admin\Рабочий стол\c37a05fbc16b61b9a04a489b6993dfad.jpeg"/>
          <p:cNvPicPr>
            <a:picLocks noChangeAspect="1" noChangeArrowheads="1"/>
          </p:cNvPicPr>
          <p:nvPr/>
        </p:nvPicPr>
        <p:blipFill>
          <a:blip r:embed="rId4"/>
          <a:srcRect l="8163" r="9183"/>
          <a:stretch>
            <a:fillRect/>
          </a:stretch>
        </p:blipFill>
        <p:spPr bwMode="auto">
          <a:xfrm>
            <a:off x="5072066" y="3143248"/>
            <a:ext cx="3857652" cy="35004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341" name="Picture 5" descr="C:\Documents and Settings\Admin\Рабочий стол\ECodg1CU8AACdw6.jpg"/>
          <p:cNvPicPr>
            <a:picLocks noChangeAspect="1" noChangeArrowheads="1"/>
          </p:cNvPicPr>
          <p:nvPr/>
        </p:nvPicPr>
        <p:blipFill>
          <a:blip r:embed="rId5"/>
          <a:srcRect l="14285" t="17460" r="3571"/>
          <a:stretch>
            <a:fillRect/>
          </a:stretch>
        </p:blipFill>
        <p:spPr bwMode="auto">
          <a:xfrm>
            <a:off x="214282" y="214290"/>
            <a:ext cx="3857620" cy="290716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4292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rgbClr val="002060"/>
                </a:solidFill>
              </a:rPr>
              <a:t>Мектептегі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сабақтарда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жол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қозғалысы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ережелерін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үйрену</a:t>
            </a:r>
            <a:r>
              <a:rPr lang="ru-RU" b="1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9218" name="Picture 2" descr="C:\Documents and Settings\Admin\Рабочий стол\ИЗ ЗНАК.jpg"/>
          <p:cNvPicPr>
            <a:picLocks noChangeAspect="1" noChangeArrowheads="1"/>
          </p:cNvPicPr>
          <p:nvPr/>
        </p:nvPicPr>
        <p:blipFill>
          <a:blip r:embed="rId2" cstate="print"/>
          <a:srcRect l="2941" t="14706" r="5883"/>
          <a:stretch>
            <a:fillRect/>
          </a:stretch>
        </p:blipFill>
        <p:spPr bwMode="auto">
          <a:xfrm>
            <a:off x="857224" y="285728"/>
            <a:ext cx="7127352" cy="50006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Documents and Settings\Admin\Рабочий стол\ЮНЫЕ.jpg"/>
          <p:cNvPicPr>
            <a:picLocks noChangeAspect="1" noChangeArrowheads="1"/>
          </p:cNvPicPr>
          <p:nvPr/>
        </p:nvPicPr>
        <p:blipFill>
          <a:blip r:embed="rId2"/>
          <a:srcRect l="7813" t="9375" r="10937"/>
          <a:stretch>
            <a:fillRect/>
          </a:stretch>
        </p:blipFill>
        <p:spPr bwMode="auto">
          <a:xfrm>
            <a:off x="3929058" y="2857496"/>
            <a:ext cx="5000660" cy="37184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170" name="Picture 2" descr="C:\Documents and Settings\Admin\Рабочий стол\00_0QZqY9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285728"/>
            <a:ext cx="3374607" cy="22409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214282" y="285728"/>
            <a:ext cx="52864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Жол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полициясы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қызметкерлерімен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бірге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кезекшілік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Arial" charset="0"/>
              </a:rPr>
              <a:t>және</a:t>
            </a: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 т. б. </a:t>
            </a:r>
          </a:p>
        </p:txBody>
      </p:sp>
      <p:pic>
        <p:nvPicPr>
          <p:cNvPr id="7171" name="Picture 3" descr="C:\Documents and Settings\Admin\Рабочий стол\ЮН ИНСП.jpg"/>
          <p:cNvPicPr>
            <a:picLocks noChangeAspect="1" noChangeArrowheads="1"/>
          </p:cNvPicPr>
          <p:nvPr/>
        </p:nvPicPr>
        <p:blipFill>
          <a:blip r:embed="rId4"/>
          <a:srcRect l="13273" t="10610" r="13234" b="3182"/>
          <a:stretch>
            <a:fillRect/>
          </a:stretch>
        </p:blipFill>
        <p:spPr bwMode="auto">
          <a:xfrm>
            <a:off x="214282" y="2000240"/>
            <a:ext cx="4643470" cy="36340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C:\Documents and Settings\Admin\Рабочий стол\492658-322971-1287x836.jpg"/>
          <p:cNvPicPr>
            <a:picLocks noChangeAspect="1" noChangeArrowheads="1"/>
          </p:cNvPicPr>
          <p:nvPr/>
        </p:nvPicPr>
        <p:blipFill>
          <a:blip r:embed="rId2"/>
          <a:srcRect l="37371" t="13531"/>
          <a:stretch>
            <a:fillRect/>
          </a:stretch>
        </p:blipFill>
        <p:spPr bwMode="auto">
          <a:xfrm>
            <a:off x="4572000" y="548746"/>
            <a:ext cx="4370985" cy="40232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43" name="Picture 3" descr="C:\Documents and Settings\Admin\Рабочий стол\НАУШНИКИ.jpg"/>
          <p:cNvPicPr>
            <a:picLocks noChangeAspect="1" noChangeArrowheads="1"/>
          </p:cNvPicPr>
          <p:nvPr/>
        </p:nvPicPr>
        <p:blipFill>
          <a:blip r:embed="rId3"/>
          <a:srcRect l="7848" r="16612"/>
          <a:stretch>
            <a:fillRect/>
          </a:stretch>
        </p:blipFill>
        <p:spPr bwMode="auto">
          <a:xfrm>
            <a:off x="214282" y="3286124"/>
            <a:ext cx="4976770" cy="33575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64704"/>
            <a:ext cx="3929090" cy="1795661"/>
          </a:xfrm>
        </p:spPr>
        <p:txBody>
          <a:bodyPr>
            <a:noAutofit/>
          </a:bodyPr>
          <a:lstStyle/>
          <a:p>
            <a:r>
              <a:rPr lang="ru-RU" sz="3200" b="1" dirty="0" err="1">
                <a:solidFill>
                  <a:srgbClr val="002060"/>
                </a:solidFill>
              </a:rPr>
              <a:t>Ұялы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телефондар</a:t>
            </a:r>
            <a:r>
              <a:rPr lang="ru-RU" sz="3200" b="1" dirty="0">
                <a:solidFill>
                  <a:srgbClr val="002060"/>
                </a:solidFill>
              </a:rPr>
              <a:t> мен </a:t>
            </a:r>
            <a:r>
              <a:rPr lang="ru-RU" sz="3200" b="1" dirty="0" err="1">
                <a:solidFill>
                  <a:srgbClr val="002060"/>
                </a:solidFill>
              </a:rPr>
              <a:t>құлаққаптарға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назарын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аудару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жолдағы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қайғылы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оқиғалардың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жиі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себебі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болып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табылады</a:t>
            </a:r>
            <a:r>
              <a:rPr lang="ru-RU" sz="3200" b="1" dirty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ЗНАКИ ТЕЛЕФ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642918"/>
            <a:ext cx="7334301" cy="550072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Басқа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киген</a:t>
            </a:r>
            <a:r>
              <a:rPr lang="ru-RU" sz="3200" b="1" dirty="0">
                <a:solidFill>
                  <a:srgbClr val="002060"/>
                </a:solidFill>
              </a:rPr>
              <a:t> капюшон, </a:t>
            </a:r>
            <a:r>
              <a:rPr lang="ru-RU" sz="3200" b="1" dirty="0" err="1">
                <a:solidFill>
                  <a:srgbClr val="002060"/>
                </a:solidFill>
              </a:rPr>
              <a:t>аттың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көзін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жапқан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әбзел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сияқты</a:t>
            </a:r>
            <a:r>
              <a:rPr lang="ru-RU" sz="3200" b="1" dirty="0">
                <a:solidFill>
                  <a:srgbClr val="002060"/>
                </a:solidFill>
              </a:rPr>
              <a:t>, </a:t>
            </a:r>
            <a:r>
              <a:rPr lang="ru-RU" sz="3200" b="1" dirty="0" err="1">
                <a:solidFill>
                  <a:srgbClr val="002060"/>
                </a:solidFill>
              </a:rPr>
              <a:t>жолдағы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қайғылы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оқиғаларға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соқтыруы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мүмкін</a:t>
            </a:r>
            <a:r>
              <a:rPr lang="ru-RU" sz="3200" b="1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11266" name="Picture 2" descr="C:\Documents and Settings\Admin\Рабочий стол\капюш.jpg"/>
          <p:cNvPicPr>
            <a:picLocks noChangeAspect="1" noChangeArrowheads="1"/>
          </p:cNvPicPr>
          <p:nvPr/>
        </p:nvPicPr>
        <p:blipFill>
          <a:blip r:embed="rId2"/>
          <a:srcRect l="10250" t="7143" r="39500"/>
          <a:stretch>
            <a:fillRect/>
          </a:stretch>
        </p:blipFill>
        <p:spPr bwMode="auto">
          <a:xfrm>
            <a:off x="357158" y="1857364"/>
            <a:ext cx="3804436" cy="467508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268" name="Picture 4" descr="C:\Documents and Settings\Admin\Рабочий стол\1 шоры.jpg"/>
          <p:cNvPicPr>
            <a:picLocks noChangeAspect="1" noChangeArrowheads="1"/>
          </p:cNvPicPr>
          <p:nvPr/>
        </p:nvPicPr>
        <p:blipFill>
          <a:blip r:embed="rId3"/>
          <a:srcRect l="15707"/>
          <a:stretch>
            <a:fillRect/>
          </a:stretch>
        </p:blipFill>
        <p:spPr bwMode="auto">
          <a:xfrm>
            <a:off x="4643438" y="1857364"/>
            <a:ext cx="3833832" cy="464347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4292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Жол </a:t>
            </a:r>
            <a:r>
              <a:rPr lang="ru-RU" b="1" dirty="0" err="1">
                <a:solidFill>
                  <a:srgbClr val="C00000"/>
                </a:solidFill>
              </a:rPr>
              <a:t>қозғалысы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ережелерін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есте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сақтаңдар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және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сау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болыңдар</a:t>
            </a:r>
            <a:r>
              <a:rPr lang="ru-RU" b="1" dirty="0">
                <a:solidFill>
                  <a:srgbClr val="C00000"/>
                </a:solidFill>
              </a:rPr>
              <a:t>! </a:t>
            </a:r>
          </a:p>
        </p:txBody>
      </p:sp>
      <p:pic>
        <p:nvPicPr>
          <p:cNvPr id="12290" name="Picture 2" descr="C:\Documents and Settings\Admin\Рабочий стол\1сентября.jpg"/>
          <p:cNvPicPr>
            <a:picLocks noChangeAspect="1" noChangeArrowheads="1"/>
          </p:cNvPicPr>
          <p:nvPr/>
        </p:nvPicPr>
        <p:blipFill>
          <a:blip r:embed="rId2"/>
          <a:srcRect t="12883"/>
          <a:stretch>
            <a:fillRect/>
          </a:stretch>
        </p:blipFill>
        <p:spPr bwMode="auto">
          <a:xfrm>
            <a:off x="1142976" y="285728"/>
            <a:ext cx="6619893" cy="478632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251</Words>
  <Application>Microsoft Office PowerPoint</Application>
  <PresentationFormat>Экран (4:3)</PresentationFormat>
  <Paragraphs>25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Arial Black</vt:lpstr>
      <vt:lpstr>Calibri</vt:lpstr>
      <vt:lpstr>Тема Office</vt:lpstr>
      <vt:lpstr>Балалардың қатысуымен болатын ЖКО алдын алу. </vt:lpstr>
      <vt:lpstr>Ресми мәліметтерге сәйкес,  </vt:lpstr>
      <vt:lpstr>Анализ детского дорожно-транспортного травматизма.  </vt:lpstr>
      <vt:lpstr>Қауіпсіздік және</vt:lpstr>
      <vt:lpstr>Презентация PowerPoint</vt:lpstr>
      <vt:lpstr>Жол жарақатының алдын алу.</vt:lpstr>
      <vt:lpstr>Презентация PowerPoint</vt:lpstr>
      <vt:lpstr>Презентация PowerPoint</vt:lpstr>
      <vt:lpstr>Презентация PowerPoint</vt:lpstr>
      <vt:lpstr>Презентация PowerPoint</vt:lpstr>
      <vt:lpstr>Оқушылармен алдын алу жұмыстары:  </vt:lpstr>
      <vt:lpstr>Презентация PowerPoint</vt:lpstr>
      <vt:lpstr>Презентация PowerPoint</vt:lpstr>
      <vt:lpstr>Мектептегі сабақтарда жол қозғалысы ережелерін үйрену.</vt:lpstr>
      <vt:lpstr>Презентация PowerPoint</vt:lpstr>
      <vt:lpstr>Ұялы телефондар мен құлаққаптарға назарын аудару жолдағы қайғылы оқиғалардың жиі себебі болып табылады.</vt:lpstr>
      <vt:lpstr>Презентация PowerPoint</vt:lpstr>
      <vt:lpstr> Басқа киген капюшон, аттың көзін жапқан әбзел сияқты, жолдағы қайғылы оқиғаларға соқтыруы мүмкін.</vt:lpstr>
      <vt:lpstr>Жол қозғалысы ережелерін есте сақтаңдар және сау болыңдар!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Предупреждение ДТП с участием детей. </dc:title>
  <dc:creator>Admin</dc:creator>
  <cp:lastModifiedBy>Переводчик</cp:lastModifiedBy>
  <cp:revision>27</cp:revision>
  <dcterms:created xsi:type="dcterms:W3CDTF">2020-09-10T10:11:38Z</dcterms:created>
  <dcterms:modified xsi:type="dcterms:W3CDTF">2024-05-17T10:45:45Z</dcterms:modified>
</cp:coreProperties>
</file>